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0" r:id="rId4"/>
    <p:sldMasterId id="214748368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Raleway"/>
      <p:regular r:id="rId59"/>
      <p:bold r:id="rId60"/>
      <p:italic r:id="rId61"/>
      <p:boldItalic r:id="rId62"/>
    </p:embeddedFont>
    <p:embeddedFont>
      <p:font typeface="Space Mono"/>
      <p:regular r:id="rId63"/>
      <p:bold r:id="rId64"/>
      <p:italic r:id="rId65"/>
      <p:boldItalic r:id="rId66"/>
    </p:embeddedFont>
    <p:embeddedFont>
      <p:font typeface="Raleway Thin"/>
      <p:regular r:id="rId67"/>
      <p:bold r:id="rId68"/>
      <p:italic r:id="rId69"/>
      <p:boldItalic r:id="rId70"/>
    </p:embeddedFont>
    <p:embeddedFont>
      <p:font typeface="Roboto Mono"/>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RobotoMono-italic.fntdata"/><Relationship Id="rId72" Type="http://schemas.openxmlformats.org/officeDocument/2006/relationships/font" Target="fonts/RobotoMono-bold.fntdata"/><Relationship Id="rId31" Type="http://schemas.openxmlformats.org/officeDocument/2006/relationships/slide" Target="slides/slide25.xml"/><Relationship Id="rId30" Type="http://schemas.openxmlformats.org/officeDocument/2006/relationships/slide" Target="slides/slide24.xml"/><Relationship Id="rId74" Type="http://schemas.openxmlformats.org/officeDocument/2006/relationships/font" Target="fonts/RobotoMono-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Mono-regular.fntdata"/><Relationship Id="rId70" Type="http://schemas.openxmlformats.org/officeDocument/2006/relationships/font" Target="fonts/RalewayThin-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aleway-boldItalic.fntdata"/><Relationship Id="rId61" Type="http://schemas.openxmlformats.org/officeDocument/2006/relationships/font" Target="fonts/Raleway-italic.fntdata"/><Relationship Id="rId20" Type="http://schemas.openxmlformats.org/officeDocument/2006/relationships/slide" Target="slides/slide14.xml"/><Relationship Id="rId64" Type="http://schemas.openxmlformats.org/officeDocument/2006/relationships/font" Target="fonts/SpaceMono-bold.fntdata"/><Relationship Id="rId63" Type="http://schemas.openxmlformats.org/officeDocument/2006/relationships/font" Target="fonts/SpaceMono-regular.fntdata"/><Relationship Id="rId22" Type="http://schemas.openxmlformats.org/officeDocument/2006/relationships/slide" Target="slides/slide16.xml"/><Relationship Id="rId66" Type="http://schemas.openxmlformats.org/officeDocument/2006/relationships/font" Target="fonts/SpaceMono-boldItalic.fntdata"/><Relationship Id="rId21" Type="http://schemas.openxmlformats.org/officeDocument/2006/relationships/slide" Target="slides/slide15.xml"/><Relationship Id="rId65" Type="http://schemas.openxmlformats.org/officeDocument/2006/relationships/font" Target="fonts/SpaceMono-italic.fntdata"/><Relationship Id="rId24" Type="http://schemas.openxmlformats.org/officeDocument/2006/relationships/slide" Target="slides/slide18.xml"/><Relationship Id="rId68" Type="http://schemas.openxmlformats.org/officeDocument/2006/relationships/font" Target="fonts/RalewayThin-bold.fntdata"/><Relationship Id="rId23" Type="http://schemas.openxmlformats.org/officeDocument/2006/relationships/slide" Target="slides/slide17.xml"/><Relationship Id="rId67" Type="http://schemas.openxmlformats.org/officeDocument/2006/relationships/font" Target="fonts/RalewayThin-regular.fntdata"/><Relationship Id="rId60" Type="http://schemas.openxmlformats.org/officeDocument/2006/relationships/font" Target="fonts/Raleway-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alewayThin-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Raleway-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7f4ffbb1b7_0_22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Karl, PhD candidate under Amir’s supervision. My research, explainable AI, specifically focusing on NLP. In today’s lecture: Recent advances in NLP, so called Transformer architecture with the attention mech. </a:t>
            </a:r>
            <a:endParaRPr sz="1000"/>
          </a:p>
          <a:p>
            <a:pPr indent="0" lvl="0" marL="0" rtl="0" algn="l">
              <a:spcBef>
                <a:spcPts val="0"/>
              </a:spcBef>
              <a:spcAft>
                <a:spcPts val="0"/>
              </a:spcAft>
              <a:buNone/>
            </a:pPr>
            <a:r>
              <a:rPr lang="en" sz="1000"/>
              <a:t>Really exciting topic with a lot of impressive progress lately. Feel free to interrupt and ask question, or write in the chat.</a:t>
            </a:r>
            <a:endParaRPr sz="1000"/>
          </a:p>
        </p:txBody>
      </p:sp>
      <p:sp>
        <p:nvSpPr>
          <p:cNvPr id="190" name="Google Shape;190;g7f4ffbb1b7_0_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d1d3bdc36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ad1d3bdc3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a9de8a7db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a9de8a7db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 You talked about RNNs in yesterday’s class. Can you think f any limitations?</a:t>
            </a:r>
            <a:endParaRPr/>
          </a:p>
          <a:p>
            <a:pPr indent="0" lvl="0" marL="0" rtl="0" algn="l">
              <a:spcBef>
                <a:spcPts val="0"/>
              </a:spcBef>
              <a:spcAft>
                <a:spcPts val="0"/>
              </a:spcAft>
              <a:buNone/>
            </a:pPr>
            <a:r>
              <a:rPr lang="en"/>
              <a:t>RNNs and LSTMs: Actually can be thought of as creating contextualized representations, then attention to align representations etc.</a:t>
            </a:r>
            <a:endParaRPr/>
          </a:p>
          <a:p>
            <a:pPr indent="0" lvl="0" marL="0" rtl="0" algn="l">
              <a:spcBef>
                <a:spcPts val="0"/>
              </a:spcBef>
              <a:spcAft>
                <a:spcPts val="0"/>
              </a:spcAft>
              <a:buNone/>
            </a:pPr>
            <a:r>
              <a:rPr lang="en"/>
              <a:t>Why need attention: Think of the encoder-decoder setup and in the case where we have a long sentence we want to translate.</a:t>
            </a:r>
            <a:endParaRPr/>
          </a:p>
          <a:p>
            <a:pPr indent="0" lvl="0" marL="0" rtl="0" algn="l">
              <a:spcBef>
                <a:spcPts val="0"/>
              </a:spcBef>
              <a:spcAft>
                <a:spcPts val="0"/>
              </a:spcAft>
              <a:buNone/>
            </a:pPr>
            <a:r>
              <a:rPr lang="en"/>
              <a:t>Need to pack all the information we need into the output vector for the encoder. </a:t>
            </a:r>
            <a:endParaRPr/>
          </a:p>
          <a:p>
            <a:pPr indent="0" lvl="0" marL="0" rtl="0" algn="l">
              <a:spcBef>
                <a:spcPts val="0"/>
              </a:spcBef>
              <a:spcAft>
                <a:spcPts val="0"/>
              </a:spcAft>
              <a:buNone/>
            </a:pPr>
            <a:r>
              <a:rPr lang="en"/>
              <a:t>Instead let the model have access to all encoder states and softly attend to the part that is important for the current decoder output step.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CNNs: Easier to parallilize, but need to be very deep for long dependencies.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Faster to build bigger models.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a9de8a7db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a9de8a7db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Attention is all you need, get rid of the recurrent stuff.</a:t>
            </a:r>
            <a:endParaRPr/>
          </a:p>
          <a:p>
            <a:pPr indent="0" lvl="0" marL="0" rtl="0" algn="l">
              <a:spcBef>
                <a:spcPts val="0"/>
              </a:spcBef>
              <a:spcAft>
                <a:spcPts val="0"/>
              </a:spcAft>
              <a:buNone/>
            </a:pPr>
            <a:r>
              <a:rPr lang="en"/>
              <a:t>Task: NMT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ad1d3bdc36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ad1d3bdc36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53ea929f8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3ea929f8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Zoom out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9de8a7db3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9de8a7db3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GPT3 175B parameters (4.6 M USD on cheapest GPU to train, 355 GPU years)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53ea929f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53ea929f8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a9de8a7db3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a9de8a7db3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a9de8a7db3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a9de8a7db3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a query to match with a key and retrieve the corresponding value</a:t>
            </a:r>
            <a:endParaRPr/>
          </a:p>
          <a:p>
            <a:pPr indent="0" lvl="0" marL="0" rtl="0" algn="l">
              <a:spcBef>
                <a:spcPts val="0"/>
              </a:spcBef>
              <a:spcAft>
                <a:spcPts val="0"/>
              </a:spcAft>
              <a:buNone/>
            </a:pPr>
            <a:r>
              <a:rPr lang="en"/>
              <a:t>Probabilistic</a:t>
            </a:r>
            <a:r>
              <a:rPr lang="en"/>
              <a:t> fashion: Fuzzy match against the keys and create a weighted sum of the values</a:t>
            </a:r>
            <a:endParaRPr/>
          </a:p>
          <a:p>
            <a:pPr indent="0" lvl="0" marL="0" rtl="0" algn="l">
              <a:spcBef>
                <a:spcPts val="0"/>
              </a:spcBef>
              <a:spcAft>
                <a:spcPts val="0"/>
              </a:spcAft>
              <a:buNone/>
            </a:pPr>
            <a:r>
              <a:rPr lang="en"/>
              <a:t>Preliminaries to get used to the terminology and what it means.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a9de8a7db3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a9de8a7db3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Simplest kind of attention - dot-product. Can be implemented </a:t>
            </a:r>
            <a:r>
              <a:rPr lang="en"/>
              <a:t>efficiently</a:t>
            </a:r>
            <a:r>
              <a:rPr lang="en"/>
              <a:t> as a matrix product.</a:t>
            </a:r>
            <a:endParaRPr/>
          </a:p>
          <a:p>
            <a:pPr indent="0" lvl="0" marL="0" rtl="0" algn="l">
              <a:spcBef>
                <a:spcPts val="0"/>
              </a:spcBef>
              <a:spcAft>
                <a:spcPts val="0"/>
              </a:spcAft>
              <a:buNone/>
            </a:pPr>
            <a:r>
              <a:rPr lang="en"/>
              <a:t>Other common types of attention are </a:t>
            </a:r>
            <a:r>
              <a:rPr lang="en"/>
              <a:t>additive.</a:t>
            </a:r>
            <a:endParaRPr/>
          </a:p>
          <a:p>
            <a:pPr indent="0" lvl="0" marL="0" rtl="0" algn="l">
              <a:spcBef>
                <a:spcPts val="0"/>
              </a:spcBef>
              <a:spcAft>
                <a:spcPts val="0"/>
              </a:spcAft>
              <a:buNone/>
            </a:pPr>
            <a:r>
              <a:rPr lang="en"/>
              <a:t>Similarity against every row (element) in K.</a:t>
            </a:r>
            <a:endParaRPr/>
          </a:p>
          <a:p>
            <a:pPr indent="0" lvl="0" marL="0" rtl="0" algn="l">
              <a:spcBef>
                <a:spcPts val="0"/>
              </a:spcBef>
              <a:spcAft>
                <a:spcPts val="0"/>
              </a:spcAft>
              <a:buNone/>
            </a:pPr>
            <a:r>
              <a:rPr lang="en"/>
              <a:t>Dk (scaling factor) prevents the dod-product from </a:t>
            </a:r>
            <a:r>
              <a:rPr lang="en"/>
              <a:t>becoming</a:t>
            </a:r>
            <a:r>
              <a:rPr lang="en"/>
              <a:t> too large and thus pushing the softmax far away from zero where the gradient is vanishing.</a:t>
            </a:r>
            <a:endParaRPr/>
          </a:p>
          <a:p>
            <a:pPr indent="0" lvl="0" marL="0" rtl="0" algn="l">
              <a:spcBef>
                <a:spcPts val="0"/>
              </a:spcBef>
              <a:spcAft>
                <a:spcPts val="0"/>
              </a:spcAft>
              <a:buNone/>
            </a:pPr>
            <a:r>
              <a:rPr lang="en"/>
              <a:t>Softmax over the embedding </a:t>
            </a:r>
            <a:r>
              <a:rPr lang="en"/>
              <a:t>dimension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ce5c540a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ce5c540a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Contextualized embeddings and background to NLP. </a:t>
            </a:r>
            <a:endParaRPr/>
          </a:p>
          <a:p>
            <a:pPr indent="0" lvl="0" marL="0" rtl="0" algn="l">
              <a:spcBef>
                <a:spcPts val="0"/>
              </a:spcBef>
              <a:spcAft>
                <a:spcPts val="0"/>
              </a:spcAft>
              <a:buNone/>
            </a:pPr>
            <a:r>
              <a:rPr lang="en"/>
              <a:t>Motivation for Transformers</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rPr lang="en"/>
              <a:t>In the very end the plan is to discuss some practical aspects and code snippets. Thanks to transfer learning and some recent good software packages, very easy to use these models yourself. Encourage you to try it out!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53ea929f8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53ea929f8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Learnable projections of the word embeddings. “Looking in different directions in embedding space”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a9de8a7db3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a9de8a7db3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look at the first word as an example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53ea929f8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53ea929f8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in matrix notation!</a:t>
            </a:r>
            <a:endParaRPr/>
          </a:p>
          <a:p>
            <a:pPr indent="0" lvl="0" marL="0" rtl="0" algn="l">
              <a:spcBef>
                <a:spcPts val="0"/>
              </a:spcBef>
              <a:spcAft>
                <a:spcPts val="0"/>
              </a:spcAft>
              <a:buNone/>
            </a:pPr>
            <a:r>
              <a:rPr lang="en"/>
              <a:t>Stack word embeddings as rows. Matrix multiplications to get projects representations for query, keys and values. Dot-product not </a:t>
            </a:r>
            <a:r>
              <a:rPr lang="en"/>
              <a:t>becomes</a:t>
            </a:r>
            <a:r>
              <a:rPr lang="en"/>
              <a:t> Q*K^T.</a:t>
            </a:r>
            <a:endParaRPr/>
          </a:p>
          <a:p>
            <a:pPr indent="0" lvl="0" marL="0" rtl="0" algn="l">
              <a:spcBef>
                <a:spcPts val="0"/>
              </a:spcBef>
              <a:spcAft>
                <a:spcPts val="0"/>
              </a:spcAft>
              <a:buNone/>
            </a:pPr>
            <a:r>
              <a:rPr lang="en"/>
              <a:t>Z matrix it the new embedding matrix (word embeddings still in the rows) after the attention mech.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9de8a7db3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a9de8a7db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general formulation. Perhaps we need to attend att different passages in the same layer, to improve the expressitivity.</a:t>
            </a:r>
            <a:endParaRPr/>
          </a:p>
          <a:p>
            <a:pPr indent="0" lvl="0" marL="0" rtl="0" algn="l">
              <a:spcBef>
                <a:spcPts val="0"/>
              </a:spcBef>
              <a:spcAft>
                <a:spcPts val="0"/>
              </a:spcAft>
              <a:buNone/>
            </a:pPr>
            <a:r>
              <a:rPr lang="en"/>
              <a:t>The value representation is 768/8=96</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53ea929f8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53ea929f8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53ea929f8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3ea929f8a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ace5c540a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ace5c540a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heads visualized</a:t>
            </a:r>
            <a:endParaRPr/>
          </a:p>
          <a:p>
            <a:pPr indent="0" lvl="0" marL="0" rtl="0" algn="l">
              <a:spcBef>
                <a:spcPts val="0"/>
              </a:spcBef>
              <a:spcAft>
                <a:spcPts val="0"/>
              </a:spcAft>
              <a:buNone/>
            </a:pPr>
            <a:r>
              <a:rPr lang="en"/>
              <a:t>Query is the word it</a:t>
            </a:r>
            <a:endParaRPr/>
          </a:p>
          <a:p>
            <a:pPr indent="0" lvl="0" marL="0" rtl="0" algn="l">
              <a:spcBef>
                <a:spcPts val="0"/>
              </a:spcBef>
              <a:spcAft>
                <a:spcPts val="0"/>
              </a:spcAft>
              <a:buNone/>
            </a:pPr>
            <a:r>
              <a:rPr lang="en"/>
              <a:t>One head is focusing on “the animal”, i.e. what it refers to</a:t>
            </a:r>
            <a:endParaRPr/>
          </a:p>
          <a:p>
            <a:pPr indent="0" lvl="0" marL="0" rtl="0" algn="l">
              <a:spcBef>
                <a:spcPts val="0"/>
              </a:spcBef>
              <a:spcAft>
                <a:spcPts val="0"/>
              </a:spcAft>
              <a:buNone/>
            </a:pPr>
            <a:r>
              <a:rPr lang="en"/>
              <a:t>The other head on “tired”, the adjective describing “it”.</a:t>
            </a:r>
            <a:endParaRPr/>
          </a:p>
          <a:p>
            <a:pPr indent="0" lvl="0" marL="0" rtl="0" algn="l">
              <a:spcBef>
                <a:spcPts val="0"/>
              </a:spcBef>
              <a:spcAft>
                <a:spcPts val="0"/>
              </a:spcAft>
              <a:buNone/>
            </a:pPr>
            <a:r>
              <a:rPr lang="en"/>
              <a:t>Some recent reserach on interpreting the attention heads. Pick up different lingustic phenomnea (noun modifiers, prepositions, direct objects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53ea929f8a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53ea929f8a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FCNN 512 2048 dim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a9de8a7db3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a9de8a7db3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Stack the encoder and decoder blocks. Depth instead of recurrence. Allows better parallelization.</a:t>
            </a:r>
            <a:endParaRPr/>
          </a:p>
          <a:p>
            <a:pPr indent="0" lvl="0" marL="0" rtl="0" algn="l">
              <a:spcBef>
                <a:spcPts val="0"/>
              </a:spcBef>
              <a:spcAft>
                <a:spcPts val="0"/>
              </a:spcAft>
              <a:buNone/>
            </a:pPr>
            <a:r>
              <a:rPr b="1" lang="en"/>
              <a:t>Decoder side: cross-attentions (KV from encoder output). Impose causality constraints by left-to-right masking.</a:t>
            </a:r>
            <a:endParaRPr b="1"/>
          </a:p>
          <a:p>
            <a:pPr indent="0" lvl="0" marL="0" rtl="0" algn="l">
              <a:spcBef>
                <a:spcPts val="0"/>
              </a:spcBef>
              <a:spcAft>
                <a:spcPts val="0"/>
              </a:spcAft>
              <a:buNone/>
            </a:pPr>
            <a:r>
              <a:rPr lang="en"/>
              <a:t>Works great. Think about it as attention looking at different thing in the input. Earlier layer, shallow </a:t>
            </a:r>
            <a:r>
              <a:rPr lang="en"/>
              <a:t>structure (locality), then semantics,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3ea929f8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3ea929f8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Exact PE not very important, but need some positional signal that the model can use to learn relative positioning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9de8a7db3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a9de8a7db3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start…</a:t>
            </a:r>
            <a:endParaRPr/>
          </a:p>
          <a:p>
            <a:pPr indent="0" lvl="0" marL="0" rtl="0" algn="l">
              <a:spcBef>
                <a:spcPts val="0"/>
              </a:spcBef>
              <a:spcAft>
                <a:spcPts val="0"/>
              </a:spcAft>
              <a:buNone/>
            </a:pPr>
            <a:r>
              <a:rPr lang="en"/>
              <a:t>This list also serves as a good reference for anyone who is interested in the topic and want to learn more.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53ea929f8a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53ea929f8a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https://kazemnejad.com/blog/transformer_architecture_positional_encoding/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53ea929f8a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53ea929f8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53ea929f8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53ea929f8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53ea929f8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53ea929f8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53ea929f8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53ea929f8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 up cross entropy loss for each output token </a:t>
            </a:r>
            <a:endParaRPr/>
          </a:p>
          <a:p>
            <a:pPr indent="0" lvl="0" marL="0" rtl="0" algn="l">
              <a:spcBef>
                <a:spcPts val="0"/>
              </a:spcBef>
              <a:spcAft>
                <a:spcPts val="0"/>
              </a:spcAft>
              <a:buNone/>
            </a:pPr>
            <a:r>
              <a:rPr lang="en"/>
              <a:t>Teacher-forcing</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a9de8a7db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a9de8a7db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 is the sequence length, d is the representation dimension, k is the kernel size of convolutions</a:t>
            </a:r>
            <a:endParaRPr/>
          </a:p>
          <a:p>
            <a:pPr indent="0" lvl="0" marL="0" rtl="0" algn="l">
              <a:spcBef>
                <a:spcPts val="0"/>
              </a:spcBef>
              <a:spcAft>
                <a:spcPts val="0"/>
              </a:spcAft>
              <a:buNone/>
            </a:pPr>
            <a:r>
              <a:rPr lang="en"/>
              <a:t>The key is the last column.</a:t>
            </a:r>
            <a:endParaRPr/>
          </a:p>
          <a:p>
            <a:pPr indent="0" lvl="0" marL="0" rtl="0" algn="l">
              <a:spcBef>
                <a:spcPts val="0"/>
              </a:spcBef>
              <a:spcAft>
                <a:spcPts val="0"/>
              </a:spcAft>
              <a:buNone/>
            </a:pPr>
            <a:r>
              <a:rPr lang="en"/>
              <a:t>Attention is cheap if n is small. Common for many NLP problems.</a:t>
            </a:r>
            <a:endParaRPr/>
          </a:p>
          <a:p>
            <a:pPr indent="0" lvl="0" marL="0" rtl="0" algn="l">
              <a:spcBef>
                <a:spcPts val="0"/>
              </a:spcBef>
              <a:spcAft>
                <a:spcPts val="0"/>
              </a:spcAft>
              <a:buNone/>
            </a:pPr>
            <a:r>
              <a:rPr lang="en"/>
              <a:t>However, scales quadratically in sequence length. Can be a problem for longer sequences.</a:t>
            </a:r>
            <a:endParaRPr/>
          </a:p>
          <a:p>
            <a:pPr indent="0" lvl="0" marL="0" rtl="0" algn="l">
              <a:spcBef>
                <a:spcPts val="0"/>
              </a:spcBef>
              <a:spcAft>
                <a:spcPts val="0"/>
              </a:spcAft>
              <a:buNone/>
            </a:pPr>
            <a:r>
              <a:rPr lang="en"/>
              <a:t>Longer sequence lengths: Other approaches, sparse/restriced attention, approximate attention, sliding windows etc...</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ad1d3bdc36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ad1d3bdc36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ad1d3bdc3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ad1d3bdc3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NLP cracked the transfer learning… (compare with transfer learning for computer vision)</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a9de8a7db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a9de8a7db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Remove the very top that produce the mask prediction, and instead add a model head for the </a:t>
            </a:r>
            <a:r>
              <a:rPr lang="en"/>
              <a:t>specific</a:t>
            </a:r>
            <a:r>
              <a:rPr lang="en"/>
              <a:t> task.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a9de8a7db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a9de8a7db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MLM illustration. “Fill in the blanks” 15% of the words maksed out. Trade off between masking too little (too expensive to train) and too much (not enough context).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ad1d3bdc3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ad1d3bdc3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ace5c540a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ace5c540a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BERT came around in late 2018, there has been a massive number of new models and midifications. Overall structure with layers of attention the same, different hyper param settings, training objectives etc</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a9de8a7db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a9de8a7db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Paper contains a </a:t>
            </a:r>
            <a:r>
              <a:rPr lang="en"/>
              <a:t>thorough</a:t>
            </a:r>
            <a:r>
              <a:rPr lang="en"/>
              <a:t> “ablation” study of for text-to-text setup… Training objective, attention masking, MLM masking rate,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ad1d3bdc36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ad1d3bdc36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ace5c540a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ace5c540a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a9de8a7db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a9de8a7db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a9de8a7db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a9de8a7db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a9de8a7db3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a9de8a7db3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IMDB dataset - sentiment classification of sentences from movie reviews.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ad1d3bdc36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ad1d3bdc36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ad1d3bdc36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ad1d3bdc36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ad1d3bdc36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ad1d3bdc36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a9de8a7db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a9de8a7db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lecture - RNN and one-hot encodings.</a:t>
            </a:r>
            <a:endParaRPr/>
          </a:p>
          <a:p>
            <a:pPr indent="0" lvl="0" marL="0" rtl="0" algn="l">
              <a:spcBef>
                <a:spcPts val="0"/>
              </a:spcBef>
              <a:spcAft>
                <a:spcPts val="0"/>
              </a:spcAft>
              <a:buNone/>
            </a:pPr>
            <a:r>
              <a:rPr lang="en"/>
              <a:t>In practice, we use word embeddings. Represent a word or subword/token by a dense vector.</a:t>
            </a:r>
            <a:endParaRPr/>
          </a:p>
          <a:p>
            <a:pPr indent="0" lvl="0" marL="0" rtl="0" algn="l">
              <a:spcBef>
                <a:spcPts val="0"/>
              </a:spcBef>
              <a:spcAft>
                <a:spcPts val="0"/>
              </a:spcAft>
              <a:buNone/>
            </a:pPr>
            <a:r>
              <a:rPr lang="en"/>
              <a:t>Secret sauce of NLP. Great success in the last decade. When NNs became competitive for NLP.</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ad1d3bdc36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ad1d3bdc36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ace5c540a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ace5c540a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707b60d7c0_0_53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721" name="Google Shape;721;g707b60d7c0_0_5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a9de8a7db3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a9de8a7db3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Cool thing about word embeddings: Can perform numerical operation on top of the embeddings! </a:t>
            </a:r>
            <a:endParaRPr/>
          </a:p>
          <a:p>
            <a:pPr indent="0" lvl="0" marL="0" rtl="0" algn="l">
              <a:spcBef>
                <a:spcPts val="0"/>
              </a:spcBef>
              <a:spcAft>
                <a:spcPts val="0"/>
              </a:spcAft>
              <a:buNone/>
            </a:pPr>
            <a:r>
              <a:rPr lang="en"/>
              <a:t>The embeddings encode semantic meaning. Very useful for our NN models, a great reason for the NLP </a:t>
            </a:r>
            <a:r>
              <a:rPr lang="en"/>
              <a:t>success</a:t>
            </a:r>
            <a:r>
              <a:rPr lang="en"/>
              <a:t> in the beginning of the decade.</a:t>
            </a:r>
            <a:endParaRPr/>
          </a:p>
          <a:p>
            <a:pPr indent="0" lvl="0" marL="0" rtl="0" algn="l">
              <a:spcBef>
                <a:spcPts val="0"/>
              </a:spcBef>
              <a:spcAft>
                <a:spcPts val="0"/>
              </a:spcAft>
              <a:buNone/>
            </a:pPr>
            <a:r>
              <a:rPr lang="en"/>
              <a:t>Neat! Question: Problems of word embeddings? (different meanings of the same word)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9de8a7db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a9de8a7db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a9de8a7db3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a9de8a7db3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Sense of a word in the context that is used.</a:t>
            </a:r>
            <a:endParaRPr/>
          </a:p>
          <a:p>
            <a:pPr indent="0" lvl="0" marL="0" rtl="0" algn="l">
              <a:spcBef>
                <a:spcPts val="0"/>
              </a:spcBef>
              <a:spcAft>
                <a:spcPts val="0"/>
              </a:spcAft>
              <a:buNone/>
            </a:pPr>
            <a:r>
              <a:rPr lang="en"/>
              <a:t>Not just semantics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a9de8a7db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a9de8a7db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“Instead of using a fixed embedding for each word, ELMo looks at the entire sentence before assigning each word in it an embedding.”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type="tx">
  <p:cSld name="TITLE_AND_BODY">
    <p:spTree>
      <p:nvGrpSpPr>
        <p:cNvPr id="52" name="Shape 52"/>
        <p:cNvGrpSpPr/>
        <p:nvPr/>
      </p:nvGrpSpPr>
      <p:grpSpPr>
        <a:xfrm>
          <a:off x="0" y="0"/>
          <a:ext cx="0" cy="0"/>
          <a:chOff x="0" y="0"/>
          <a:chExt cx="0" cy="0"/>
        </a:xfrm>
      </p:grpSpPr>
      <p:cxnSp>
        <p:nvCxnSpPr>
          <p:cNvPr id="53" name="Google Shape;53;p14"/>
          <p:cNvCxnSpPr/>
          <p:nvPr/>
        </p:nvCxnSpPr>
        <p:spPr>
          <a:xfrm>
            <a:off x="4798328" y="1970547"/>
            <a:ext cx="483300" cy="0"/>
          </a:xfrm>
          <a:prstGeom prst="straightConnector1">
            <a:avLst/>
          </a:prstGeom>
          <a:noFill/>
          <a:ln cap="flat" cmpd="sng" w="19050">
            <a:solidFill>
              <a:srgbClr val="111F27"/>
            </a:solidFill>
            <a:prstDash val="solid"/>
            <a:miter lim="400000"/>
            <a:headEnd len="sm" w="sm" type="none"/>
            <a:tailEnd len="sm" w="sm" type="none"/>
          </a:ln>
        </p:spPr>
      </p:cxnSp>
      <p:sp>
        <p:nvSpPr>
          <p:cNvPr id="54" name="Google Shape;54;p14"/>
          <p:cNvSpPr txBox="1"/>
          <p:nvPr/>
        </p:nvSpPr>
        <p:spPr>
          <a:xfrm>
            <a:off x="202550" y="4478239"/>
            <a:ext cx="3109200" cy="5349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FFFFF"/>
              </a:buClr>
              <a:buSzPts val="1200"/>
              <a:buFont typeface="Arial"/>
              <a:buNone/>
            </a:pPr>
            <a:r>
              <a:rPr b="1" i="0" lang="en" sz="600" u="none" cap="none" strike="noStrike">
                <a:solidFill>
                  <a:srgbClr val="111F27"/>
                </a:solidFill>
                <a:latin typeface="Raleway"/>
                <a:ea typeface="Raleway"/>
                <a:cs typeface="Raleway"/>
                <a:sym typeface="Raleway"/>
              </a:rPr>
              <a:t>Peltarion</a:t>
            </a:r>
            <a:endParaRPr sz="600">
              <a:solidFill>
                <a:srgbClr val="111F27"/>
              </a:solidFill>
              <a:latin typeface="Raleway"/>
              <a:ea typeface="Raleway"/>
              <a:cs typeface="Raleway"/>
              <a:sym typeface="Raleway"/>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Holländargatan 17</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SE-111 60 Stockholm</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Sweden</a:t>
            </a:r>
            <a:endParaRPr sz="600">
              <a:solidFill>
                <a:srgbClr val="111F27"/>
              </a:solidFill>
              <a:latin typeface="Raleway Thin"/>
              <a:ea typeface="Raleway Thin"/>
              <a:cs typeface="Raleway Thin"/>
              <a:sym typeface="Raleway Thin"/>
            </a:endParaRPr>
          </a:p>
        </p:txBody>
      </p:sp>
      <p:cxnSp>
        <p:nvCxnSpPr>
          <p:cNvPr id="55" name="Google Shape;55;p14"/>
          <p:cNvCxnSpPr/>
          <p:nvPr/>
        </p:nvCxnSpPr>
        <p:spPr>
          <a:xfrm>
            <a:off x="274800" y="4449025"/>
            <a:ext cx="8594400" cy="0"/>
          </a:xfrm>
          <a:prstGeom prst="straightConnector1">
            <a:avLst/>
          </a:prstGeom>
          <a:noFill/>
          <a:ln cap="flat" cmpd="sng" w="9525">
            <a:solidFill>
              <a:srgbClr val="111F27"/>
            </a:solidFill>
            <a:prstDash val="solid"/>
            <a:miter lim="400000"/>
            <a:headEnd len="sm" w="sm" type="none"/>
            <a:tailEnd len="sm" w="sm" type="none"/>
          </a:ln>
        </p:spPr>
      </p:cxnSp>
      <p:sp>
        <p:nvSpPr>
          <p:cNvPr id="56" name="Google Shape;56;p14"/>
          <p:cNvSpPr txBox="1"/>
          <p:nvPr>
            <p:ph type="title"/>
          </p:nvPr>
        </p:nvSpPr>
        <p:spPr>
          <a:xfrm>
            <a:off x="5532850" y="1717850"/>
            <a:ext cx="3336300" cy="2619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200">
                <a:solidFill>
                  <a:srgbClr val="111F27"/>
                </a:solidFill>
                <a:latin typeface="Raleway Thin"/>
                <a:ea typeface="Raleway Thin"/>
                <a:cs typeface="Raleway Thin"/>
                <a:sym typeface="Raleway Thin"/>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sp>
        <p:nvSpPr>
          <p:cNvPr id="57" name="Google Shape;57;p14"/>
          <p:cNvSpPr txBox="1"/>
          <p:nvPr>
            <p:ph idx="1" type="subTitle"/>
          </p:nvPr>
        </p:nvSpPr>
        <p:spPr>
          <a:xfrm>
            <a:off x="5526275" y="1599400"/>
            <a:ext cx="2214300" cy="204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111F27"/>
                </a:solidFill>
                <a:latin typeface="Raleway"/>
                <a:ea typeface="Raleway"/>
                <a:cs typeface="Raleway"/>
                <a:sym typeface="Raleway"/>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pic>
        <p:nvPicPr>
          <p:cNvPr id="58" name="Google Shape;58;p14"/>
          <p:cNvPicPr preferRelativeResize="0"/>
          <p:nvPr/>
        </p:nvPicPr>
        <p:blipFill>
          <a:blip r:embed="rId2">
            <a:alphaModFix/>
          </a:blip>
          <a:stretch>
            <a:fillRect/>
          </a:stretch>
        </p:blipFill>
        <p:spPr>
          <a:xfrm>
            <a:off x="153425" y="236148"/>
            <a:ext cx="1428649" cy="296475"/>
          </a:xfrm>
          <a:prstGeom prst="rect">
            <a:avLst/>
          </a:prstGeom>
          <a:noFill/>
          <a:ln>
            <a:noFill/>
          </a:ln>
        </p:spPr>
      </p:pic>
      <p:sp>
        <p:nvSpPr>
          <p:cNvPr id="59" name="Google Shape;59;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111F27"/>
                </a:solidFill>
                <a:latin typeface="Raleway"/>
                <a:ea typeface="Raleway"/>
                <a:cs typeface="Raleway"/>
                <a:sym typeface="Raleway"/>
              </a:defRPr>
            </a:lvl1pPr>
            <a:lvl2pPr lvl="1">
              <a:buNone/>
              <a:defRPr>
                <a:solidFill>
                  <a:srgbClr val="111F27"/>
                </a:solidFill>
                <a:latin typeface="Raleway"/>
                <a:ea typeface="Raleway"/>
                <a:cs typeface="Raleway"/>
                <a:sym typeface="Raleway"/>
              </a:defRPr>
            </a:lvl2pPr>
            <a:lvl3pPr lvl="2">
              <a:buNone/>
              <a:defRPr>
                <a:solidFill>
                  <a:srgbClr val="111F27"/>
                </a:solidFill>
                <a:latin typeface="Raleway"/>
                <a:ea typeface="Raleway"/>
                <a:cs typeface="Raleway"/>
                <a:sym typeface="Raleway"/>
              </a:defRPr>
            </a:lvl3pPr>
            <a:lvl4pPr lvl="3">
              <a:buNone/>
              <a:defRPr>
                <a:solidFill>
                  <a:srgbClr val="111F27"/>
                </a:solidFill>
                <a:latin typeface="Raleway"/>
                <a:ea typeface="Raleway"/>
                <a:cs typeface="Raleway"/>
                <a:sym typeface="Raleway"/>
              </a:defRPr>
            </a:lvl4pPr>
            <a:lvl5pPr lvl="4">
              <a:buNone/>
              <a:defRPr>
                <a:solidFill>
                  <a:srgbClr val="111F27"/>
                </a:solidFill>
                <a:latin typeface="Raleway"/>
                <a:ea typeface="Raleway"/>
                <a:cs typeface="Raleway"/>
                <a:sym typeface="Raleway"/>
              </a:defRPr>
            </a:lvl5pPr>
            <a:lvl6pPr lvl="5">
              <a:buNone/>
              <a:defRPr>
                <a:solidFill>
                  <a:srgbClr val="111F27"/>
                </a:solidFill>
                <a:latin typeface="Raleway"/>
                <a:ea typeface="Raleway"/>
                <a:cs typeface="Raleway"/>
                <a:sym typeface="Raleway"/>
              </a:defRPr>
            </a:lvl6pPr>
            <a:lvl7pPr lvl="6">
              <a:buNone/>
              <a:defRPr>
                <a:solidFill>
                  <a:srgbClr val="111F27"/>
                </a:solidFill>
                <a:latin typeface="Raleway"/>
                <a:ea typeface="Raleway"/>
                <a:cs typeface="Raleway"/>
                <a:sym typeface="Raleway"/>
              </a:defRPr>
            </a:lvl7pPr>
            <a:lvl8pPr lvl="7">
              <a:buNone/>
              <a:defRPr>
                <a:solidFill>
                  <a:srgbClr val="111F27"/>
                </a:solidFill>
                <a:latin typeface="Raleway"/>
                <a:ea typeface="Raleway"/>
                <a:cs typeface="Raleway"/>
                <a:sym typeface="Raleway"/>
              </a:defRPr>
            </a:lvl8pPr>
            <a:lvl9pPr lvl="8">
              <a:buNone/>
              <a:defRPr>
                <a:solidFill>
                  <a:srgbClr val="111F27"/>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roof">
  <p:cSld name="TITLE_AND_BODY_7">
    <p:spTree>
      <p:nvGrpSpPr>
        <p:cNvPr id="60" name="Shape 60"/>
        <p:cNvGrpSpPr/>
        <p:nvPr/>
      </p:nvGrpSpPr>
      <p:grpSpPr>
        <a:xfrm>
          <a:off x="0" y="0"/>
          <a:ext cx="0" cy="0"/>
          <a:chOff x="0" y="0"/>
          <a:chExt cx="0" cy="0"/>
        </a:xfrm>
      </p:grpSpPr>
      <p:pic>
        <p:nvPicPr>
          <p:cNvPr id="61" name="Google Shape;61;p15"/>
          <p:cNvPicPr preferRelativeResize="0"/>
          <p:nvPr/>
        </p:nvPicPr>
        <p:blipFill rotWithShape="1">
          <a:blip r:embed="rId2">
            <a:alphaModFix/>
          </a:blip>
          <a:srcRect b="13163" l="27480" r="525" t="23943"/>
          <a:stretch/>
        </p:blipFill>
        <p:spPr>
          <a:xfrm>
            <a:off x="0" y="1"/>
            <a:ext cx="9143995" cy="5143500"/>
          </a:xfrm>
          <a:prstGeom prst="rect">
            <a:avLst/>
          </a:prstGeom>
          <a:noFill/>
          <a:ln>
            <a:noFill/>
          </a:ln>
        </p:spPr>
      </p:pic>
      <p:cxnSp>
        <p:nvCxnSpPr>
          <p:cNvPr id="62" name="Google Shape;62;p15"/>
          <p:cNvCxnSpPr/>
          <p:nvPr/>
        </p:nvCxnSpPr>
        <p:spPr>
          <a:xfrm>
            <a:off x="4798328" y="1737172"/>
            <a:ext cx="483300" cy="0"/>
          </a:xfrm>
          <a:prstGeom prst="straightConnector1">
            <a:avLst/>
          </a:prstGeom>
          <a:noFill/>
          <a:ln cap="flat" cmpd="sng" w="19050">
            <a:solidFill>
              <a:srgbClr val="111F27"/>
            </a:solidFill>
            <a:prstDash val="solid"/>
            <a:miter lim="400000"/>
            <a:headEnd len="sm" w="sm" type="none"/>
            <a:tailEnd len="sm" w="sm" type="none"/>
          </a:ln>
        </p:spPr>
      </p:cxnSp>
      <p:sp>
        <p:nvSpPr>
          <p:cNvPr id="63" name="Google Shape;63;p15"/>
          <p:cNvSpPr txBox="1"/>
          <p:nvPr/>
        </p:nvSpPr>
        <p:spPr>
          <a:xfrm>
            <a:off x="202550" y="4478239"/>
            <a:ext cx="3109200" cy="5349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FFFFF"/>
              </a:buClr>
              <a:buSzPts val="1200"/>
              <a:buFont typeface="Arial"/>
              <a:buNone/>
            </a:pPr>
            <a:r>
              <a:rPr b="1" i="0" lang="en" sz="600" u="none" cap="none" strike="noStrike">
                <a:solidFill>
                  <a:srgbClr val="111F27"/>
                </a:solidFill>
                <a:latin typeface="Raleway"/>
                <a:ea typeface="Raleway"/>
                <a:cs typeface="Raleway"/>
                <a:sym typeface="Raleway"/>
              </a:rPr>
              <a:t>Peltarion</a:t>
            </a:r>
            <a:endParaRPr sz="600">
              <a:solidFill>
                <a:srgbClr val="111F27"/>
              </a:solidFill>
              <a:latin typeface="Raleway"/>
              <a:ea typeface="Raleway"/>
              <a:cs typeface="Raleway"/>
              <a:sym typeface="Raleway"/>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Holländargatan 17</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SE-111 60 Stockholm</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Sweden</a:t>
            </a:r>
            <a:endParaRPr sz="600">
              <a:solidFill>
                <a:srgbClr val="111F27"/>
              </a:solidFill>
              <a:latin typeface="Raleway Thin"/>
              <a:ea typeface="Raleway Thin"/>
              <a:cs typeface="Raleway Thin"/>
              <a:sym typeface="Raleway Thin"/>
            </a:endParaRPr>
          </a:p>
        </p:txBody>
      </p:sp>
      <p:cxnSp>
        <p:nvCxnSpPr>
          <p:cNvPr id="64" name="Google Shape;64;p15"/>
          <p:cNvCxnSpPr/>
          <p:nvPr/>
        </p:nvCxnSpPr>
        <p:spPr>
          <a:xfrm>
            <a:off x="274800" y="4449025"/>
            <a:ext cx="8594400" cy="0"/>
          </a:xfrm>
          <a:prstGeom prst="straightConnector1">
            <a:avLst/>
          </a:prstGeom>
          <a:noFill/>
          <a:ln cap="flat" cmpd="sng" w="9525">
            <a:solidFill>
              <a:srgbClr val="111F27"/>
            </a:solidFill>
            <a:prstDash val="solid"/>
            <a:miter lim="400000"/>
            <a:headEnd len="sm" w="sm" type="none"/>
            <a:tailEnd len="sm" w="sm" type="none"/>
          </a:ln>
        </p:spPr>
      </p:cxnSp>
      <p:sp>
        <p:nvSpPr>
          <p:cNvPr id="65" name="Google Shape;65;p15"/>
          <p:cNvSpPr txBox="1"/>
          <p:nvPr>
            <p:ph type="title"/>
          </p:nvPr>
        </p:nvSpPr>
        <p:spPr>
          <a:xfrm>
            <a:off x="5532850" y="1484475"/>
            <a:ext cx="3336300" cy="2619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200">
                <a:solidFill>
                  <a:srgbClr val="111F27"/>
                </a:solidFill>
                <a:latin typeface="Raleway Thin"/>
                <a:ea typeface="Raleway Thin"/>
                <a:cs typeface="Raleway Thin"/>
                <a:sym typeface="Raleway Thin"/>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sp>
        <p:nvSpPr>
          <p:cNvPr id="66" name="Google Shape;66;p15"/>
          <p:cNvSpPr txBox="1"/>
          <p:nvPr>
            <p:ph idx="1" type="subTitle"/>
          </p:nvPr>
        </p:nvSpPr>
        <p:spPr>
          <a:xfrm>
            <a:off x="5526275" y="1366025"/>
            <a:ext cx="2214300" cy="204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111F27"/>
                </a:solidFill>
                <a:latin typeface="Raleway"/>
                <a:ea typeface="Raleway"/>
                <a:cs typeface="Raleway"/>
                <a:sym typeface="Raleway"/>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pic>
        <p:nvPicPr>
          <p:cNvPr id="67" name="Google Shape;67;p15"/>
          <p:cNvPicPr preferRelativeResize="0"/>
          <p:nvPr/>
        </p:nvPicPr>
        <p:blipFill>
          <a:blip r:embed="rId3">
            <a:alphaModFix/>
          </a:blip>
          <a:stretch>
            <a:fillRect/>
          </a:stretch>
        </p:blipFill>
        <p:spPr>
          <a:xfrm>
            <a:off x="153425" y="236148"/>
            <a:ext cx="1428649" cy="296475"/>
          </a:xfrm>
          <a:prstGeom prst="rect">
            <a:avLst/>
          </a:prstGeom>
          <a:noFill/>
          <a:ln>
            <a:noFill/>
          </a:ln>
        </p:spPr>
      </p:pic>
      <p:sp>
        <p:nvSpPr>
          <p:cNvPr id="68" name="Google Shape;68;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111F27"/>
                </a:solidFill>
                <a:latin typeface="Raleway"/>
                <a:ea typeface="Raleway"/>
                <a:cs typeface="Raleway"/>
                <a:sym typeface="Raleway"/>
              </a:defRPr>
            </a:lvl1pPr>
            <a:lvl2pPr lvl="1">
              <a:buNone/>
              <a:defRPr>
                <a:solidFill>
                  <a:srgbClr val="111F27"/>
                </a:solidFill>
                <a:latin typeface="Raleway"/>
                <a:ea typeface="Raleway"/>
                <a:cs typeface="Raleway"/>
                <a:sym typeface="Raleway"/>
              </a:defRPr>
            </a:lvl2pPr>
            <a:lvl3pPr lvl="2">
              <a:buNone/>
              <a:defRPr>
                <a:solidFill>
                  <a:srgbClr val="111F27"/>
                </a:solidFill>
                <a:latin typeface="Raleway"/>
                <a:ea typeface="Raleway"/>
                <a:cs typeface="Raleway"/>
                <a:sym typeface="Raleway"/>
              </a:defRPr>
            </a:lvl3pPr>
            <a:lvl4pPr lvl="3">
              <a:buNone/>
              <a:defRPr>
                <a:solidFill>
                  <a:srgbClr val="111F27"/>
                </a:solidFill>
                <a:latin typeface="Raleway"/>
                <a:ea typeface="Raleway"/>
                <a:cs typeface="Raleway"/>
                <a:sym typeface="Raleway"/>
              </a:defRPr>
            </a:lvl4pPr>
            <a:lvl5pPr lvl="4">
              <a:buNone/>
              <a:defRPr>
                <a:solidFill>
                  <a:srgbClr val="111F27"/>
                </a:solidFill>
                <a:latin typeface="Raleway"/>
                <a:ea typeface="Raleway"/>
                <a:cs typeface="Raleway"/>
                <a:sym typeface="Raleway"/>
              </a:defRPr>
            </a:lvl5pPr>
            <a:lvl6pPr lvl="5">
              <a:buNone/>
              <a:defRPr>
                <a:solidFill>
                  <a:srgbClr val="111F27"/>
                </a:solidFill>
                <a:latin typeface="Raleway"/>
                <a:ea typeface="Raleway"/>
                <a:cs typeface="Raleway"/>
                <a:sym typeface="Raleway"/>
              </a:defRPr>
            </a:lvl6pPr>
            <a:lvl7pPr lvl="6">
              <a:buNone/>
              <a:defRPr>
                <a:solidFill>
                  <a:srgbClr val="111F27"/>
                </a:solidFill>
                <a:latin typeface="Raleway"/>
                <a:ea typeface="Raleway"/>
                <a:cs typeface="Raleway"/>
                <a:sym typeface="Raleway"/>
              </a:defRPr>
            </a:lvl7pPr>
            <a:lvl8pPr lvl="7">
              <a:buNone/>
              <a:defRPr>
                <a:solidFill>
                  <a:srgbClr val="111F27"/>
                </a:solidFill>
                <a:latin typeface="Raleway"/>
                <a:ea typeface="Raleway"/>
                <a:cs typeface="Raleway"/>
                <a:sym typeface="Raleway"/>
              </a:defRPr>
            </a:lvl8pPr>
            <a:lvl9pPr lvl="8">
              <a:buNone/>
              <a:defRPr>
                <a:solidFill>
                  <a:srgbClr val="111F27"/>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all white">
  <p:cSld name="TITLE_AND_BODY_7_1">
    <p:spTree>
      <p:nvGrpSpPr>
        <p:cNvPr id="69" name="Shape 69"/>
        <p:cNvGrpSpPr/>
        <p:nvPr/>
      </p:nvGrpSpPr>
      <p:grpSpPr>
        <a:xfrm>
          <a:off x="0" y="0"/>
          <a:ext cx="0" cy="0"/>
          <a:chOff x="0" y="0"/>
          <a:chExt cx="0" cy="0"/>
        </a:xfrm>
      </p:grpSpPr>
      <p:pic>
        <p:nvPicPr>
          <p:cNvPr id="70" name="Google Shape;70;p16"/>
          <p:cNvPicPr preferRelativeResize="0"/>
          <p:nvPr/>
        </p:nvPicPr>
        <p:blipFill rotWithShape="1">
          <a:blip r:embed="rId2">
            <a:alphaModFix/>
          </a:blip>
          <a:srcRect b="0" l="0" r="0" t="15583"/>
          <a:stretch/>
        </p:blipFill>
        <p:spPr>
          <a:xfrm>
            <a:off x="0" y="0"/>
            <a:ext cx="9167050" cy="5162598"/>
          </a:xfrm>
          <a:prstGeom prst="rect">
            <a:avLst/>
          </a:prstGeom>
          <a:noFill/>
          <a:ln>
            <a:noFill/>
          </a:ln>
        </p:spPr>
      </p:pic>
      <p:cxnSp>
        <p:nvCxnSpPr>
          <p:cNvPr id="71" name="Google Shape;71;p16"/>
          <p:cNvCxnSpPr/>
          <p:nvPr/>
        </p:nvCxnSpPr>
        <p:spPr>
          <a:xfrm>
            <a:off x="4798328" y="1737172"/>
            <a:ext cx="483300" cy="0"/>
          </a:xfrm>
          <a:prstGeom prst="straightConnector1">
            <a:avLst/>
          </a:prstGeom>
          <a:noFill/>
          <a:ln cap="flat" cmpd="sng" w="19050">
            <a:solidFill>
              <a:srgbClr val="111F27"/>
            </a:solidFill>
            <a:prstDash val="solid"/>
            <a:miter lim="400000"/>
            <a:headEnd len="sm" w="sm" type="none"/>
            <a:tailEnd len="sm" w="sm" type="none"/>
          </a:ln>
        </p:spPr>
      </p:cxnSp>
      <p:sp>
        <p:nvSpPr>
          <p:cNvPr id="72" name="Google Shape;72;p16"/>
          <p:cNvSpPr txBox="1"/>
          <p:nvPr/>
        </p:nvSpPr>
        <p:spPr>
          <a:xfrm>
            <a:off x="202550" y="4478239"/>
            <a:ext cx="3109200" cy="5349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FFFFF"/>
              </a:buClr>
              <a:buSzPts val="1200"/>
              <a:buFont typeface="Arial"/>
              <a:buNone/>
            </a:pPr>
            <a:r>
              <a:rPr b="1" i="0" lang="en" sz="600" u="none" cap="none" strike="noStrike">
                <a:solidFill>
                  <a:srgbClr val="111F27"/>
                </a:solidFill>
                <a:latin typeface="Raleway"/>
                <a:ea typeface="Raleway"/>
                <a:cs typeface="Raleway"/>
                <a:sym typeface="Raleway"/>
              </a:rPr>
              <a:t>Peltarion</a:t>
            </a:r>
            <a:endParaRPr sz="600">
              <a:solidFill>
                <a:srgbClr val="111F27"/>
              </a:solidFill>
              <a:latin typeface="Raleway"/>
              <a:ea typeface="Raleway"/>
              <a:cs typeface="Raleway"/>
              <a:sym typeface="Raleway"/>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Holländargatan 17</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SE-111 60 Stockholm</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Sweden</a:t>
            </a:r>
            <a:endParaRPr sz="600">
              <a:solidFill>
                <a:srgbClr val="111F27"/>
              </a:solidFill>
              <a:latin typeface="Raleway Thin"/>
              <a:ea typeface="Raleway Thin"/>
              <a:cs typeface="Raleway Thin"/>
              <a:sym typeface="Raleway Thin"/>
            </a:endParaRPr>
          </a:p>
        </p:txBody>
      </p:sp>
      <p:cxnSp>
        <p:nvCxnSpPr>
          <p:cNvPr id="73" name="Google Shape;73;p16"/>
          <p:cNvCxnSpPr/>
          <p:nvPr/>
        </p:nvCxnSpPr>
        <p:spPr>
          <a:xfrm>
            <a:off x="274800" y="4449025"/>
            <a:ext cx="8594400" cy="0"/>
          </a:xfrm>
          <a:prstGeom prst="straightConnector1">
            <a:avLst/>
          </a:prstGeom>
          <a:noFill/>
          <a:ln cap="flat" cmpd="sng" w="9525">
            <a:solidFill>
              <a:srgbClr val="111F27"/>
            </a:solidFill>
            <a:prstDash val="solid"/>
            <a:miter lim="400000"/>
            <a:headEnd len="sm" w="sm" type="none"/>
            <a:tailEnd len="sm" w="sm" type="none"/>
          </a:ln>
        </p:spPr>
      </p:cxnSp>
      <p:sp>
        <p:nvSpPr>
          <p:cNvPr id="74" name="Google Shape;74;p16"/>
          <p:cNvSpPr txBox="1"/>
          <p:nvPr>
            <p:ph idx="1" type="subTitle"/>
          </p:nvPr>
        </p:nvSpPr>
        <p:spPr>
          <a:xfrm>
            <a:off x="5526275" y="1338015"/>
            <a:ext cx="2214300" cy="204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111F27"/>
                </a:solidFill>
                <a:latin typeface="Raleway"/>
                <a:ea typeface="Raleway"/>
                <a:cs typeface="Raleway"/>
                <a:sym typeface="Raleway"/>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sp>
        <p:nvSpPr>
          <p:cNvPr id="75" name="Google Shape;75;p16"/>
          <p:cNvSpPr txBox="1"/>
          <p:nvPr>
            <p:ph type="title"/>
          </p:nvPr>
        </p:nvSpPr>
        <p:spPr>
          <a:xfrm>
            <a:off x="5532850" y="1560675"/>
            <a:ext cx="3539100" cy="2619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200">
                <a:solidFill>
                  <a:srgbClr val="FFFFFF"/>
                </a:solidFill>
                <a:highlight>
                  <a:srgbClr val="F04E4C"/>
                </a:highlight>
                <a:latin typeface="Raleway Thin"/>
                <a:ea typeface="Raleway Thin"/>
                <a:cs typeface="Raleway Thin"/>
                <a:sym typeface="Raleway Thin"/>
              </a:defRPr>
            </a:lvl1pPr>
            <a:lvl2pPr lvl="1" rtl="0">
              <a:spcBef>
                <a:spcPts val="0"/>
              </a:spcBef>
              <a:spcAft>
                <a:spcPts val="0"/>
              </a:spcAft>
              <a:buNone/>
              <a:defRPr>
                <a:solidFill>
                  <a:srgbClr val="111F27"/>
                </a:solidFill>
              </a:defRPr>
            </a:lvl2pPr>
            <a:lvl3pPr lvl="2" rtl="0">
              <a:spcBef>
                <a:spcPts val="0"/>
              </a:spcBef>
              <a:spcAft>
                <a:spcPts val="0"/>
              </a:spcAft>
              <a:buNone/>
              <a:defRPr>
                <a:solidFill>
                  <a:srgbClr val="111F27"/>
                </a:solidFill>
              </a:defRPr>
            </a:lvl3pPr>
            <a:lvl4pPr lvl="3" rtl="0">
              <a:spcBef>
                <a:spcPts val="0"/>
              </a:spcBef>
              <a:spcAft>
                <a:spcPts val="0"/>
              </a:spcAft>
              <a:buNone/>
              <a:defRPr>
                <a:solidFill>
                  <a:srgbClr val="111F27"/>
                </a:solidFill>
              </a:defRPr>
            </a:lvl4pPr>
            <a:lvl5pPr lvl="4" rtl="0">
              <a:spcBef>
                <a:spcPts val="0"/>
              </a:spcBef>
              <a:spcAft>
                <a:spcPts val="0"/>
              </a:spcAft>
              <a:buNone/>
              <a:defRPr>
                <a:solidFill>
                  <a:srgbClr val="111F27"/>
                </a:solidFill>
              </a:defRPr>
            </a:lvl5pPr>
            <a:lvl6pPr lvl="5" rtl="0">
              <a:spcBef>
                <a:spcPts val="0"/>
              </a:spcBef>
              <a:spcAft>
                <a:spcPts val="0"/>
              </a:spcAft>
              <a:buNone/>
              <a:defRPr>
                <a:solidFill>
                  <a:srgbClr val="111F27"/>
                </a:solidFill>
              </a:defRPr>
            </a:lvl6pPr>
            <a:lvl7pPr lvl="6" rtl="0">
              <a:spcBef>
                <a:spcPts val="0"/>
              </a:spcBef>
              <a:spcAft>
                <a:spcPts val="0"/>
              </a:spcAft>
              <a:buNone/>
              <a:defRPr>
                <a:solidFill>
                  <a:srgbClr val="111F27"/>
                </a:solidFill>
              </a:defRPr>
            </a:lvl7pPr>
            <a:lvl8pPr lvl="7" rtl="0">
              <a:spcBef>
                <a:spcPts val="0"/>
              </a:spcBef>
              <a:spcAft>
                <a:spcPts val="0"/>
              </a:spcAft>
              <a:buNone/>
              <a:defRPr>
                <a:solidFill>
                  <a:srgbClr val="111F27"/>
                </a:solidFill>
              </a:defRPr>
            </a:lvl8pPr>
            <a:lvl9pPr lvl="8" rtl="0">
              <a:spcBef>
                <a:spcPts val="0"/>
              </a:spcBef>
              <a:spcAft>
                <a:spcPts val="0"/>
              </a:spcAft>
              <a:buNone/>
              <a:defRPr>
                <a:solidFill>
                  <a:srgbClr val="111F27"/>
                </a:solidFill>
              </a:defRPr>
            </a:lvl9pPr>
          </a:lstStyle>
          <a:p/>
        </p:txBody>
      </p:sp>
      <p:pic>
        <p:nvPicPr>
          <p:cNvPr id="76" name="Google Shape;76;p16"/>
          <p:cNvPicPr preferRelativeResize="0"/>
          <p:nvPr/>
        </p:nvPicPr>
        <p:blipFill>
          <a:blip r:embed="rId3">
            <a:alphaModFix/>
          </a:blip>
          <a:stretch>
            <a:fillRect/>
          </a:stretch>
        </p:blipFill>
        <p:spPr>
          <a:xfrm>
            <a:off x="153425" y="236148"/>
            <a:ext cx="1428649" cy="296475"/>
          </a:xfrm>
          <a:prstGeom prst="rect">
            <a:avLst/>
          </a:prstGeom>
          <a:noFill/>
          <a:ln>
            <a:noFill/>
          </a:ln>
        </p:spPr>
      </p:pic>
      <p:sp>
        <p:nvSpPr>
          <p:cNvPr id="77" name="Google Shape;77;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111F27"/>
                </a:solidFill>
                <a:latin typeface="Raleway"/>
                <a:ea typeface="Raleway"/>
                <a:cs typeface="Raleway"/>
                <a:sym typeface="Raleway"/>
              </a:defRPr>
            </a:lvl1pPr>
            <a:lvl2pPr lvl="1">
              <a:buNone/>
              <a:defRPr>
                <a:solidFill>
                  <a:srgbClr val="111F27"/>
                </a:solidFill>
                <a:latin typeface="Raleway"/>
                <a:ea typeface="Raleway"/>
                <a:cs typeface="Raleway"/>
                <a:sym typeface="Raleway"/>
              </a:defRPr>
            </a:lvl2pPr>
            <a:lvl3pPr lvl="2">
              <a:buNone/>
              <a:defRPr>
                <a:solidFill>
                  <a:srgbClr val="111F27"/>
                </a:solidFill>
                <a:latin typeface="Raleway"/>
                <a:ea typeface="Raleway"/>
                <a:cs typeface="Raleway"/>
                <a:sym typeface="Raleway"/>
              </a:defRPr>
            </a:lvl3pPr>
            <a:lvl4pPr lvl="3">
              <a:buNone/>
              <a:defRPr>
                <a:solidFill>
                  <a:srgbClr val="111F27"/>
                </a:solidFill>
                <a:latin typeface="Raleway"/>
                <a:ea typeface="Raleway"/>
                <a:cs typeface="Raleway"/>
                <a:sym typeface="Raleway"/>
              </a:defRPr>
            </a:lvl4pPr>
            <a:lvl5pPr lvl="4">
              <a:buNone/>
              <a:defRPr>
                <a:solidFill>
                  <a:srgbClr val="111F27"/>
                </a:solidFill>
                <a:latin typeface="Raleway"/>
                <a:ea typeface="Raleway"/>
                <a:cs typeface="Raleway"/>
                <a:sym typeface="Raleway"/>
              </a:defRPr>
            </a:lvl5pPr>
            <a:lvl6pPr lvl="5">
              <a:buNone/>
              <a:defRPr>
                <a:solidFill>
                  <a:srgbClr val="111F27"/>
                </a:solidFill>
                <a:latin typeface="Raleway"/>
                <a:ea typeface="Raleway"/>
                <a:cs typeface="Raleway"/>
                <a:sym typeface="Raleway"/>
              </a:defRPr>
            </a:lvl6pPr>
            <a:lvl7pPr lvl="6">
              <a:buNone/>
              <a:defRPr>
                <a:solidFill>
                  <a:srgbClr val="111F27"/>
                </a:solidFill>
                <a:latin typeface="Raleway"/>
                <a:ea typeface="Raleway"/>
                <a:cs typeface="Raleway"/>
                <a:sym typeface="Raleway"/>
              </a:defRPr>
            </a:lvl7pPr>
            <a:lvl8pPr lvl="7">
              <a:buNone/>
              <a:defRPr>
                <a:solidFill>
                  <a:srgbClr val="111F27"/>
                </a:solidFill>
                <a:latin typeface="Raleway"/>
                <a:ea typeface="Raleway"/>
                <a:cs typeface="Raleway"/>
                <a:sym typeface="Raleway"/>
              </a:defRPr>
            </a:lvl8pPr>
            <a:lvl9pPr lvl="8">
              <a:buNone/>
              <a:defRPr>
                <a:solidFill>
                  <a:srgbClr val="111F27"/>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white wall">
  <p:cSld name="TITLE_AND_BODY_7_1_1">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b="0" l="0" r="0" t="14486"/>
          <a:stretch/>
        </p:blipFill>
        <p:spPr>
          <a:xfrm>
            <a:off x="0" y="0"/>
            <a:ext cx="9144000" cy="5143500"/>
          </a:xfrm>
          <a:prstGeom prst="rect">
            <a:avLst/>
          </a:prstGeom>
          <a:noFill/>
          <a:ln>
            <a:noFill/>
          </a:ln>
        </p:spPr>
      </p:pic>
      <p:sp>
        <p:nvSpPr>
          <p:cNvPr id="80" name="Google Shape;80;p17"/>
          <p:cNvSpPr txBox="1"/>
          <p:nvPr/>
        </p:nvSpPr>
        <p:spPr>
          <a:xfrm>
            <a:off x="202550" y="4478239"/>
            <a:ext cx="3109200" cy="5349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FFFFF"/>
              </a:buClr>
              <a:buSzPts val="1200"/>
              <a:buFont typeface="Arial"/>
              <a:buNone/>
            </a:pPr>
            <a:r>
              <a:rPr b="1" i="0" lang="en" sz="600" u="none" cap="none" strike="noStrike">
                <a:solidFill>
                  <a:srgbClr val="111F27"/>
                </a:solidFill>
                <a:latin typeface="Raleway"/>
                <a:ea typeface="Raleway"/>
                <a:cs typeface="Raleway"/>
                <a:sym typeface="Raleway"/>
              </a:rPr>
              <a:t>Peltarion</a:t>
            </a:r>
            <a:endParaRPr sz="600">
              <a:solidFill>
                <a:srgbClr val="111F27"/>
              </a:solidFill>
              <a:latin typeface="Raleway"/>
              <a:ea typeface="Raleway"/>
              <a:cs typeface="Raleway"/>
              <a:sym typeface="Raleway"/>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Holländargatan 17</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SE-111 60 Stockholm</a:t>
            </a:r>
            <a:endParaRPr sz="600">
              <a:solidFill>
                <a:srgbClr val="111F27"/>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111F27"/>
                </a:solidFill>
                <a:latin typeface="Raleway Thin"/>
                <a:ea typeface="Raleway Thin"/>
                <a:cs typeface="Raleway Thin"/>
                <a:sym typeface="Raleway Thin"/>
              </a:rPr>
              <a:t>Sweden</a:t>
            </a:r>
            <a:endParaRPr sz="600">
              <a:solidFill>
                <a:srgbClr val="111F27"/>
              </a:solidFill>
              <a:latin typeface="Raleway Thin"/>
              <a:ea typeface="Raleway Thin"/>
              <a:cs typeface="Raleway Thin"/>
              <a:sym typeface="Raleway Thin"/>
            </a:endParaRPr>
          </a:p>
        </p:txBody>
      </p:sp>
      <p:cxnSp>
        <p:nvCxnSpPr>
          <p:cNvPr id="81" name="Google Shape;81;p17"/>
          <p:cNvCxnSpPr/>
          <p:nvPr/>
        </p:nvCxnSpPr>
        <p:spPr>
          <a:xfrm>
            <a:off x="274800" y="4449025"/>
            <a:ext cx="8594400" cy="0"/>
          </a:xfrm>
          <a:prstGeom prst="straightConnector1">
            <a:avLst/>
          </a:prstGeom>
          <a:noFill/>
          <a:ln cap="flat" cmpd="sng" w="9525">
            <a:solidFill>
              <a:srgbClr val="111F27"/>
            </a:solidFill>
            <a:prstDash val="solid"/>
            <a:miter lim="400000"/>
            <a:headEnd len="sm" w="sm" type="none"/>
            <a:tailEnd len="sm" w="sm" type="none"/>
          </a:ln>
        </p:spPr>
      </p:cxnSp>
      <p:sp>
        <p:nvSpPr>
          <p:cNvPr id="82" name="Google Shape;82;p17"/>
          <p:cNvSpPr txBox="1"/>
          <p:nvPr>
            <p:ph type="title"/>
          </p:nvPr>
        </p:nvSpPr>
        <p:spPr>
          <a:xfrm>
            <a:off x="5044700" y="1723300"/>
            <a:ext cx="4015200" cy="181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800">
                <a:solidFill>
                  <a:srgbClr val="FFFFFF"/>
                </a:solidFill>
                <a:highlight>
                  <a:srgbClr val="F04E4C"/>
                </a:high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17"/>
          <p:cNvSpPr txBox="1"/>
          <p:nvPr>
            <p:ph idx="2" type="title"/>
          </p:nvPr>
        </p:nvSpPr>
        <p:spPr>
          <a:xfrm>
            <a:off x="4264925" y="1723300"/>
            <a:ext cx="1051500" cy="74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800"/>
            </a:lvl1pPr>
            <a:lvl2pPr lvl="1" rtl="0">
              <a:spcBef>
                <a:spcPts val="0"/>
              </a:spcBef>
              <a:spcAft>
                <a:spcPts val="0"/>
              </a:spcAft>
              <a:buNone/>
              <a:defRPr sz="2800">
                <a:solidFill>
                  <a:srgbClr val="FFFFFF"/>
                </a:solidFill>
                <a:highlight>
                  <a:srgbClr val="F04E4C"/>
                </a:highlight>
              </a:defRPr>
            </a:lvl2pPr>
            <a:lvl3pPr lvl="2" rtl="0">
              <a:spcBef>
                <a:spcPts val="0"/>
              </a:spcBef>
              <a:spcAft>
                <a:spcPts val="0"/>
              </a:spcAft>
              <a:buNone/>
              <a:defRPr sz="2800">
                <a:solidFill>
                  <a:srgbClr val="FFFFFF"/>
                </a:solidFill>
                <a:highlight>
                  <a:srgbClr val="F04E4C"/>
                </a:highlight>
              </a:defRPr>
            </a:lvl3pPr>
            <a:lvl4pPr lvl="3" rtl="0">
              <a:spcBef>
                <a:spcPts val="0"/>
              </a:spcBef>
              <a:spcAft>
                <a:spcPts val="0"/>
              </a:spcAft>
              <a:buNone/>
              <a:defRPr sz="2800">
                <a:solidFill>
                  <a:srgbClr val="FFFFFF"/>
                </a:solidFill>
                <a:highlight>
                  <a:srgbClr val="F04E4C"/>
                </a:highlight>
              </a:defRPr>
            </a:lvl4pPr>
            <a:lvl5pPr lvl="4" rtl="0">
              <a:spcBef>
                <a:spcPts val="0"/>
              </a:spcBef>
              <a:spcAft>
                <a:spcPts val="0"/>
              </a:spcAft>
              <a:buNone/>
              <a:defRPr sz="2800">
                <a:solidFill>
                  <a:srgbClr val="FFFFFF"/>
                </a:solidFill>
                <a:highlight>
                  <a:srgbClr val="F04E4C"/>
                </a:highlight>
              </a:defRPr>
            </a:lvl5pPr>
            <a:lvl6pPr lvl="5" rtl="0">
              <a:spcBef>
                <a:spcPts val="0"/>
              </a:spcBef>
              <a:spcAft>
                <a:spcPts val="0"/>
              </a:spcAft>
              <a:buNone/>
              <a:defRPr sz="2800">
                <a:solidFill>
                  <a:srgbClr val="FFFFFF"/>
                </a:solidFill>
                <a:highlight>
                  <a:srgbClr val="F04E4C"/>
                </a:highlight>
              </a:defRPr>
            </a:lvl6pPr>
            <a:lvl7pPr lvl="6" rtl="0">
              <a:spcBef>
                <a:spcPts val="0"/>
              </a:spcBef>
              <a:spcAft>
                <a:spcPts val="0"/>
              </a:spcAft>
              <a:buNone/>
              <a:defRPr sz="2800">
                <a:solidFill>
                  <a:srgbClr val="FFFFFF"/>
                </a:solidFill>
                <a:highlight>
                  <a:srgbClr val="F04E4C"/>
                </a:highlight>
              </a:defRPr>
            </a:lvl7pPr>
            <a:lvl8pPr lvl="7" rtl="0">
              <a:spcBef>
                <a:spcPts val="0"/>
              </a:spcBef>
              <a:spcAft>
                <a:spcPts val="0"/>
              </a:spcAft>
              <a:buNone/>
              <a:defRPr sz="2800">
                <a:solidFill>
                  <a:srgbClr val="FFFFFF"/>
                </a:solidFill>
                <a:highlight>
                  <a:srgbClr val="F04E4C"/>
                </a:highlight>
              </a:defRPr>
            </a:lvl8pPr>
            <a:lvl9pPr lvl="8" rtl="0">
              <a:spcBef>
                <a:spcPts val="0"/>
              </a:spcBef>
              <a:spcAft>
                <a:spcPts val="0"/>
              </a:spcAft>
              <a:buNone/>
              <a:defRPr sz="2800">
                <a:solidFill>
                  <a:srgbClr val="FFFFFF"/>
                </a:solidFill>
                <a:highlight>
                  <a:srgbClr val="F04E4C"/>
                </a:highlight>
              </a:defRPr>
            </a:lvl9pPr>
          </a:lstStyle>
          <a:p/>
        </p:txBody>
      </p:sp>
      <p:sp>
        <p:nvSpPr>
          <p:cNvPr id="84" name="Google Shape;84;p17"/>
          <p:cNvSpPr txBox="1"/>
          <p:nvPr/>
        </p:nvSpPr>
        <p:spPr>
          <a:xfrm>
            <a:off x="4792975" y="1723300"/>
            <a:ext cx="408300" cy="8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a:t>
            </a:r>
            <a:endParaRPr sz="2800"/>
          </a:p>
        </p:txBody>
      </p:sp>
      <p:pic>
        <p:nvPicPr>
          <p:cNvPr id="85" name="Google Shape;85;p17"/>
          <p:cNvPicPr preferRelativeResize="0"/>
          <p:nvPr/>
        </p:nvPicPr>
        <p:blipFill>
          <a:blip r:embed="rId3">
            <a:alphaModFix/>
          </a:blip>
          <a:stretch>
            <a:fillRect/>
          </a:stretch>
        </p:blipFill>
        <p:spPr>
          <a:xfrm>
            <a:off x="153425" y="236148"/>
            <a:ext cx="1428649" cy="296475"/>
          </a:xfrm>
          <a:prstGeom prst="rect">
            <a:avLst/>
          </a:prstGeom>
          <a:noFill/>
          <a:ln>
            <a:noFill/>
          </a:ln>
        </p:spPr>
      </p:pic>
      <p:sp>
        <p:nvSpPr>
          <p:cNvPr id="86" name="Google Shape;86;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left white">
  <p:cSld name="TITLE_AND_BODY_5">
    <p:spTree>
      <p:nvGrpSpPr>
        <p:cNvPr id="87" name="Shape 87"/>
        <p:cNvGrpSpPr/>
        <p:nvPr/>
      </p:nvGrpSpPr>
      <p:grpSpPr>
        <a:xfrm>
          <a:off x="0" y="0"/>
          <a:ext cx="0" cy="0"/>
          <a:chOff x="0" y="0"/>
          <a:chExt cx="0" cy="0"/>
        </a:xfrm>
      </p:grpSpPr>
      <p:sp>
        <p:nvSpPr>
          <p:cNvPr id="88" name="Google Shape;88;p18"/>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90" name="Google Shape;90;p18"/>
          <p:cNvSpPr txBox="1"/>
          <p:nvPr>
            <p:ph idx="1" type="body"/>
          </p:nvPr>
        </p:nvSpPr>
        <p:spPr>
          <a:xfrm>
            <a:off x="648000" y="967625"/>
            <a:ext cx="7844400" cy="36900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SzPts val="1600"/>
              <a:buFont typeface="Raleway"/>
              <a:buChar char="●"/>
              <a:defRPr sz="1600">
                <a:latin typeface="Raleway"/>
                <a:ea typeface="Raleway"/>
                <a:cs typeface="Raleway"/>
                <a:sym typeface="Raleway"/>
              </a:defRPr>
            </a:lvl1pPr>
            <a:lvl2pPr indent="-317500" lvl="1" marL="914400" rtl="0">
              <a:lnSpc>
                <a:spcPct val="115000"/>
              </a:lnSpc>
              <a:spcBef>
                <a:spcPts val="0"/>
              </a:spcBef>
              <a:spcAft>
                <a:spcPts val="0"/>
              </a:spcAft>
              <a:buSzPts val="1400"/>
              <a:buFont typeface="Raleway"/>
              <a:buChar char="○"/>
              <a:defRPr>
                <a:latin typeface="Raleway"/>
                <a:ea typeface="Raleway"/>
                <a:cs typeface="Raleway"/>
                <a:sym typeface="Raleway"/>
              </a:defRPr>
            </a:lvl2pPr>
            <a:lvl3pPr indent="-311150" lvl="2" marL="1371600" rtl="0">
              <a:lnSpc>
                <a:spcPct val="115000"/>
              </a:lnSpc>
              <a:spcBef>
                <a:spcPts val="0"/>
              </a:spcBef>
              <a:spcAft>
                <a:spcPts val="0"/>
              </a:spcAft>
              <a:buSzPts val="1300"/>
              <a:buFont typeface="Raleway"/>
              <a:buChar char="■"/>
              <a:defRPr sz="1300">
                <a:latin typeface="Raleway"/>
                <a:ea typeface="Raleway"/>
                <a:cs typeface="Raleway"/>
                <a:sym typeface="Raleway"/>
              </a:defRPr>
            </a:lvl3pPr>
            <a:lvl4pPr indent="-304800" lvl="3" marL="1828800" rtl="0">
              <a:lnSpc>
                <a:spcPct val="115000"/>
              </a:lnSpc>
              <a:spcBef>
                <a:spcPts val="0"/>
              </a:spcBef>
              <a:spcAft>
                <a:spcPts val="0"/>
              </a:spcAft>
              <a:buSzPts val="1200"/>
              <a:buFont typeface="Raleway"/>
              <a:buChar char="●"/>
              <a:defRPr sz="1200">
                <a:latin typeface="Raleway"/>
                <a:ea typeface="Raleway"/>
                <a:cs typeface="Raleway"/>
                <a:sym typeface="Raleway"/>
              </a:defRPr>
            </a:lvl4pPr>
            <a:lvl5pPr indent="-298450" lvl="4" marL="2286000" rtl="0">
              <a:lnSpc>
                <a:spcPct val="115000"/>
              </a:lnSpc>
              <a:spcBef>
                <a:spcPts val="0"/>
              </a:spcBef>
              <a:spcAft>
                <a:spcPts val="0"/>
              </a:spcAft>
              <a:buSzPts val="1100"/>
              <a:buFont typeface="Raleway"/>
              <a:buChar char="○"/>
              <a:defRPr sz="1100">
                <a:latin typeface="Raleway"/>
                <a:ea typeface="Raleway"/>
                <a:cs typeface="Raleway"/>
                <a:sym typeface="Raleway"/>
              </a:defRPr>
            </a:lvl5pPr>
            <a:lvl6pPr indent="-298450" lvl="5" marL="2743200" rtl="0">
              <a:lnSpc>
                <a:spcPct val="115000"/>
              </a:lnSpc>
              <a:spcBef>
                <a:spcPts val="0"/>
              </a:spcBef>
              <a:spcAft>
                <a:spcPts val="0"/>
              </a:spcAft>
              <a:buSzPts val="1100"/>
              <a:buFont typeface="Raleway"/>
              <a:buChar char="■"/>
              <a:defRPr sz="1100">
                <a:latin typeface="Raleway"/>
                <a:ea typeface="Raleway"/>
                <a:cs typeface="Raleway"/>
                <a:sym typeface="Raleway"/>
              </a:defRPr>
            </a:lvl6pPr>
            <a:lvl7pPr indent="-298450" lvl="6" marL="3200400" rtl="0">
              <a:lnSpc>
                <a:spcPct val="115000"/>
              </a:lnSpc>
              <a:spcBef>
                <a:spcPts val="0"/>
              </a:spcBef>
              <a:spcAft>
                <a:spcPts val="0"/>
              </a:spcAft>
              <a:buSzPts val="1100"/>
              <a:buFont typeface="Raleway"/>
              <a:buChar char="●"/>
              <a:defRPr sz="1100">
                <a:latin typeface="Raleway"/>
                <a:ea typeface="Raleway"/>
                <a:cs typeface="Raleway"/>
                <a:sym typeface="Raleway"/>
              </a:defRPr>
            </a:lvl7pPr>
            <a:lvl8pPr indent="-298450" lvl="7" marL="3657600" rtl="0">
              <a:lnSpc>
                <a:spcPct val="115000"/>
              </a:lnSpc>
              <a:spcBef>
                <a:spcPts val="0"/>
              </a:spcBef>
              <a:spcAft>
                <a:spcPts val="0"/>
              </a:spcAft>
              <a:buSzPts val="1100"/>
              <a:buFont typeface="Raleway"/>
              <a:buChar char="○"/>
              <a:defRPr sz="1100">
                <a:latin typeface="Raleway"/>
                <a:ea typeface="Raleway"/>
                <a:cs typeface="Raleway"/>
                <a:sym typeface="Raleway"/>
              </a:defRPr>
            </a:lvl8pPr>
            <a:lvl9pPr indent="-298450" lvl="8" marL="4114800" rtl="0">
              <a:lnSpc>
                <a:spcPct val="115000"/>
              </a:lnSpc>
              <a:spcBef>
                <a:spcPts val="0"/>
              </a:spcBef>
              <a:spcAft>
                <a:spcPts val="0"/>
              </a:spcAft>
              <a:buSzPts val="1100"/>
              <a:buFont typeface="Raleway"/>
              <a:buChar char="■"/>
              <a:defRPr sz="1100">
                <a:latin typeface="Raleway"/>
                <a:ea typeface="Raleway"/>
                <a:cs typeface="Raleway"/>
                <a:sym typeface="Raleway"/>
              </a:defRPr>
            </a:lvl9pPr>
          </a:lstStyle>
          <a:p/>
        </p:txBody>
      </p:sp>
      <p:sp>
        <p:nvSpPr>
          <p:cNvPr id="91" name="Google Shape;91;p18"/>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92" name="Google Shape;92;p18"/>
          <p:cNvCxnSpPr/>
          <p:nvPr/>
        </p:nvCxnSpPr>
        <p:spPr>
          <a:xfrm>
            <a:off x="676650" y="739675"/>
            <a:ext cx="1389900" cy="0"/>
          </a:xfrm>
          <a:prstGeom prst="straightConnector1">
            <a:avLst/>
          </a:prstGeom>
          <a:noFill/>
          <a:ln cap="flat" cmpd="sng" w="19050">
            <a:solidFill>
              <a:srgbClr val="F04E4C"/>
            </a:solidFill>
            <a:prstDash val="solid"/>
            <a:miter lim="400000"/>
            <a:headEnd len="sm" w="sm" type="none"/>
            <a:tailEnd len="sm" w="sm" type="none"/>
          </a:ln>
        </p:spPr>
      </p:cxnSp>
      <p:pic>
        <p:nvPicPr>
          <p:cNvPr id="93" name="Google Shape;93;p18"/>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94" name="Google Shape;94;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Raleway"/>
                <a:ea typeface="Raleway"/>
                <a:cs typeface="Raleway"/>
                <a:sym typeface="Raleway"/>
              </a:defRPr>
            </a:lvl1pPr>
            <a:lvl2pPr lvl="1">
              <a:buNone/>
              <a:defRPr>
                <a:solidFill>
                  <a:srgbClr val="000000"/>
                </a:solidFill>
                <a:latin typeface="Raleway"/>
                <a:ea typeface="Raleway"/>
                <a:cs typeface="Raleway"/>
                <a:sym typeface="Raleway"/>
              </a:defRPr>
            </a:lvl2pPr>
            <a:lvl3pPr lvl="2">
              <a:buNone/>
              <a:defRPr>
                <a:solidFill>
                  <a:srgbClr val="000000"/>
                </a:solidFill>
                <a:latin typeface="Raleway"/>
                <a:ea typeface="Raleway"/>
                <a:cs typeface="Raleway"/>
                <a:sym typeface="Raleway"/>
              </a:defRPr>
            </a:lvl3pPr>
            <a:lvl4pPr lvl="3">
              <a:buNone/>
              <a:defRPr>
                <a:solidFill>
                  <a:srgbClr val="000000"/>
                </a:solidFill>
                <a:latin typeface="Raleway"/>
                <a:ea typeface="Raleway"/>
                <a:cs typeface="Raleway"/>
                <a:sym typeface="Raleway"/>
              </a:defRPr>
            </a:lvl4pPr>
            <a:lvl5pPr lvl="4">
              <a:buNone/>
              <a:defRPr>
                <a:solidFill>
                  <a:srgbClr val="000000"/>
                </a:solidFill>
                <a:latin typeface="Raleway"/>
                <a:ea typeface="Raleway"/>
                <a:cs typeface="Raleway"/>
                <a:sym typeface="Raleway"/>
              </a:defRPr>
            </a:lvl5pPr>
            <a:lvl6pPr lvl="5">
              <a:buNone/>
              <a:defRPr>
                <a:solidFill>
                  <a:srgbClr val="000000"/>
                </a:solidFill>
                <a:latin typeface="Raleway"/>
                <a:ea typeface="Raleway"/>
                <a:cs typeface="Raleway"/>
                <a:sym typeface="Raleway"/>
              </a:defRPr>
            </a:lvl6pPr>
            <a:lvl7pPr lvl="6">
              <a:buNone/>
              <a:defRPr>
                <a:solidFill>
                  <a:srgbClr val="000000"/>
                </a:solidFill>
                <a:latin typeface="Raleway"/>
                <a:ea typeface="Raleway"/>
                <a:cs typeface="Raleway"/>
                <a:sym typeface="Raleway"/>
              </a:defRPr>
            </a:lvl7pPr>
            <a:lvl8pPr lvl="7">
              <a:buNone/>
              <a:defRPr>
                <a:solidFill>
                  <a:srgbClr val="000000"/>
                </a:solidFill>
                <a:latin typeface="Raleway"/>
                <a:ea typeface="Raleway"/>
                <a:cs typeface="Raleway"/>
                <a:sym typeface="Raleway"/>
              </a:defRPr>
            </a:lvl8pPr>
            <a:lvl9pPr lvl="8">
              <a:buNone/>
              <a:defRPr>
                <a:solidFill>
                  <a:srgbClr val="000000"/>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left white">
  <p:cSld name="TITLE_AND_BODY_5_1">
    <p:spTree>
      <p:nvGrpSpPr>
        <p:cNvPr id="95" name="Shape 95"/>
        <p:cNvGrpSpPr/>
        <p:nvPr/>
      </p:nvGrpSpPr>
      <p:grpSpPr>
        <a:xfrm>
          <a:off x="0" y="0"/>
          <a:ext cx="0" cy="0"/>
          <a:chOff x="0" y="0"/>
          <a:chExt cx="0" cy="0"/>
        </a:xfrm>
      </p:grpSpPr>
      <p:sp>
        <p:nvSpPr>
          <p:cNvPr id="96" name="Google Shape;96;p19"/>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98" name="Google Shape;98;p19"/>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99" name="Google Shape;99;p19"/>
          <p:cNvCxnSpPr/>
          <p:nvPr/>
        </p:nvCxnSpPr>
        <p:spPr>
          <a:xfrm>
            <a:off x="676650" y="739675"/>
            <a:ext cx="1389900" cy="0"/>
          </a:xfrm>
          <a:prstGeom prst="straightConnector1">
            <a:avLst/>
          </a:prstGeom>
          <a:noFill/>
          <a:ln cap="flat" cmpd="sng" w="19050">
            <a:solidFill>
              <a:srgbClr val="F04E4C"/>
            </a:solidFill>
            <a:prstDash val="solid"/>
            <a:miter lim="400000"/>
            <a:headEnd len="sm" w="sm" type="none"/>
            <a:tailEnd len="sm" w="sm" type="none"/>
          </a:ln>
        </p:spPr>
      </p:cxnSp>
      <p:pic>
        <p:nvPicPr>
          <p:cNvPr id="100" name="Google Shape;100;p19"/>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01" name="Google Shape;101;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111F27"/>
                </a:solidFill>
                <a:latin typeface="Raleway"/>
                <a:ea typeface="Raleway"/>
                <a:cs typeface="Raleway"/>
                <a:sym typeface="Raleway"/>
              </a:defRPr>
            </a:lvl1pPr>
            <a:lvl2pPr lvl="1">
              <a:buNone/>
              <a:defRPr>
                <a:solidFill>
                  <a:srgbClr val="111F27"/>
                </a:solidFill>
                <a:latin typeface="Raleway"/>
                <a:ea typeface="Raleway"/>
                <a:cs typeface="Raleway"/>
                <a:sym typeface="Raleway"/>
              </a:defRPr>
            </a:lvl2pPr>
            <a:lvl3pPr lvl="2">
              <a:buNone/>
              <a:defRPr>
                <a:solidFill>
                  <a:srgbClr val="111F27"/>
                </a:solidFill>
                <a:latin typeface="Raleway"/>
                <a:ea typeface="Raleway"/>
                <a:cs typeface="Raleway"/>
                <a:sym typeface="Raleway"/>
              </a:defRPr>
            </a:lvl3pPr>
            <a:lvl4pPr lvl="3">
              <a:buNone/>
              <a:defRPr>
                <a:solidFill>
                  <a:srgbClr val="111F27"/>
                </a:solidFill>
                <a:latin typeface="Raleway"/>
                <a:ea typeface="Raleway"/>
                <a:cs typeface="Raleway"/>
                <a:sym typeface="Raleway"/>
              </a:defRPr>
            </a:lvl4pPr>
            <a:lvl5pPr lvl="4">
              <a:buNone/>
              <a:defRPr>
                <a:solidFill>
                  <a:srgbClr val="111F27"/>
                </a:solidFill>
                <a:latin typeface="Raleway"/>
                <a:ea typeface="Raleway"/>
                <a:cs typeface="Raleway"/>
                <a:sym typeface="Raleway"/>
              </a:defRPr>
            </a:lvl5pPr>
            <a:lvl6pPr lvl="5">
              <a:buNone/>
              <a:defRPr>
                <a:solidFill>
                  <a:srgbClr val="111F27"/>
                </a:solidFill>
                <a:latin typeface="Raleway"/>
                <a:ea typeface="Raleway"/>
                <a:cs typeface="Raleway"/>
                <a:sym typeface="Raleway"/>
              </a:defRPr>
            </a:lvl6pPr>
            <a:lvl7pPr lvl="6">
              <a:buNone/>
              <a:defRPr>
                <a:solidFill>
                  <a:srgbClr val="111F27"/>
                </a:solidFill>
                <a:latin typeface="Raleway"/>
                <a:ea typeface="Raleway"/>
                <a:cs typeface="Raleway"/>
                <a:sym typeface="Raleway"/>
              </a:defRPr>
            </a:lvl7pPr>
            <a:lvl8pPr lvl="7">
              <a:buNone/>
              <a:defRPr>
                <a:solidFill>
                  <a:srgbClr val="111F27"/>
                </a:solidFill>
                <a:latin typeface="Raleway"/>
                <a:ea typeface="Raleway"/>
                <a:cs typeface="Raleway"/>
                <a:sym typeface="Raleway"/>
              </a:defRPr>
            </a:lvl8pPr>
            <a:lvl9pPr lvl="8">
              <a:buNone/>
              <a:defRPr>
                <a:solidFill>
                  <a:srgbClr val="111F27"/>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enter white">
  <p:cSld name="TITLE_AND_BODY_2">
    <p:spTree>
      <p:nvGrpSpPr>
        <p:cNvPr id="102" name="Shape 102"/>
        <p:cNvGrpSpPr/>
        <p:nvPr/>
      </p:nvGrpSpPr>
      <p:grpSpPr>
        <a:xfrm>
          <a:off x="0" y="0"/>
          <a:ext cx="0" cy="0"/>
          <a:chOff x="0" y="0"/>
          <a:chExt cx="0" cy="0"/>
        </a:xfrm>
      </p:grpSpPr>
      <p:sp>
        <p:nvSpPr>
          <p:cNvPr id="103" name="Google Shape;103;p20"/>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05" name="Google Shape;105;p20"/>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106" name="Google Shape;106;p20"/>
          <p:cNvCxnSpPr/>
          <p:nvPr/>
        </p:nvCxnSpPr>
        <p:spPr>
          <a:xfrm>
            <a:off x="3877050" y="739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07" name="Google Shape;107;p20"/>
          <p:cNvSpPr txBox="1"/>
          <p:nvPr>
            <p:ph idx="1" type="body"/>
          </p:nvPr>
        </p:nvSpPr>
        <p:spPr>
          <a:xfrm>
            <a:off x="648000" y="967625"/>
            <a:ext cx="7844400" cy="3690000"/>
          </a:xfrm>
          <a:prstGeom prst="rect">
            <a:avLst/>
          </a:prstGeom>
          <a:noFill/>
          <a:ln>
            <a:noFill/>
          </a:ln>
        </p:spPr>
        <p:txBody>
          <a:bodyPr anchorCtr="0" anchor="t" bIns="0" lIns="0" spcFirstLastPara="1" rIns="0" wrap="square" tIns="0">
            <a:noAutofit/>
          </a:bodyPr>
          <a:lstStyle>
            <a:lvl1pPr indent="-330200" lvl="0" marL="457200" rtl="0" algn="ctr">
              <a:lnSpc>
                <a:spcPct val="115000"/>
              </a:lnSpc>
              <a:spcBef>
                <a:spcPts val="0"/>
              </a:spcBef>
              <a:spcAft>
                <a:spcPts val="0"/>
              </a:spcAft>
              <a:buSzPts val="1600"/>
              <a:buFont typeface="Raleway"/>
              <a:buChar char="●"/>
              <a:defRPr sz="1600">
                <a:latin typeface="Raleway"/>
                <a:ea typeface="Raleway"/>
                <a:cs typeface="Raleway"/>
                <a:sym typeface="Raleway"/>
              </a:defRPr>
            </a:lvl1pPr>
            <a:lvl2pPr indent="-317500" lvl="1" marL="914400" rtl="0" algn="ctr">
              <a:lnSpc>
                <a:spcPct val="115000"/>
              </a:lnSpc>
              <a:spcBef>
                <a:spcPts val="0"/>
              </a:spcBef>
              <a:spcAft>
                <a:spcPts val="0"/>
              </a:spcAft>
              <a:buSzPts val="1400"/>
              <a:buFont typeface="Raleway"/>
              <a:buChar char="○"/>
              <a:defRPr>
                <a:latin typeface="Raleway"/>
                <a:ea typeface="Raleway"/>
                <a:cs typeface="Raleway"/>
                <a:sym typeface="Raleway"/>
              </a:defRPr>
            </a:lvl2pPr>
            <a:lvl3pPr indent="-311150" lvl="2" marL="1371600" rtl="0" algn="ctr">
              <a:lnSpc>
                <a:spcPct val="115000"/>
              </a:lnSpc>
              <a:spcBef>
                <a:spcPts val="0"/>
              </a:spcBef>
              <a:spcAft>
                <a:spcPts val="0"/>
              </a:spcAft>
              <a:buSzPts val="1300"/>
              <a:buFont typeface="Raleway"/>
              <a:buChar char="■"/>
              <a:defRPr sz="1300">
                <a:latin typeface="Raleway"/>
                <a:ea typeface="Raleway"/>
                <a:cs typeface="Raleway"/>
                <a:sym typeface="Raleway"/>
              </a:defRPr>
            </a:lvl3pPr>
            <a:lvl4pPr indent="-304800" lvl="3" marL="1828800" rtl="0" algn="ctr">
              <a:lnSpc>
                <a:spcPct val="115000"/>
              </a:lnSpc>
              <a:spcBef>
                <a:spcPts val="0"/>
              </a:spcBef>
              <a:spcAft>
                <a:spcPts val="0"/>
              </a:spcAft>
              <a:buSzPts val="1200"/>
              <a:buFont typeface="Raleway"/>
              <a:buChar char="●"/>
              <a:defRPr sz="1200">
                <a:latin typeface="Raleway"/>
                <a:ea typeface="Raleway"/>
                <a:cs typeface="Raleway"/>
                <a:sym typeface="Raleway"/>
              </a:defRPr>
            </a:lvl4pPr>
            <a:lvl5pPr indent="-298450" lvl="4" marL="2286000" rtl="0" algn="ctr">
              <a:lnSpc>
                <a:spcPct val="115000"/>
              </a:lnSpc>
              <a:spcBef>
                <a:spcPts val="0"/>
              </a:spcBef>
              <a:spcAft>
                <a:spcPts val="0"/>
              </a:spcAft>
              <a:buSzPts val="1100"/>
              <a:buFont typeface="Raleway"/>
              <a:buChar char="○"/>
              <a:defRPr sz="1100">
                <a:latin typeface="Raleway"/>
                <a:ea typeface="Raleway"/>
                <a:cs typeface="Raleway"/>
                <a:sym typeface="Raleway"/>
              </a:defRPr>
            </a:lvl5pPr>
            <a:lvl6pPr indent="-298450" lvl="5" marL="2743200" rtl="0" algn="ctr">
              <a:lnSpc>
                <a:spcPct val="115000"/>
              </a:lnSpc>
              <a:spcBef>
                <a:spcPts val="0"/>
              </a:spcBef>
              <a:spcAft>
                <a:spcPts val="0"/>
              </a:spcAft>
              <a:buSzPts val="1100"/>
              <a:buFont typeface="Raleway"/>
              <a:buChar char="■"/>
              <a:defRPr sz="1100">
                <a:latin typeface="Raleway"/>
                <a:ea typeface="Raleway"/>
                <a:cs typeface="Raleway"/>
                <a:sym typeface="Raleway"/>
              </a:defRPr>
            </a:lvl6pPr>
            <a:lvl7pPr indent="-298450" lvl="6" marL="3200400" rtl="0" algn="ctr">
              <a:lnSpc>
                <a:spcPct val="115000"/>
              </a:lnSpc>
              <a:spcBef>
                <a:spcPts val="0"/>
              </a:spcBef>
              <a:spcAft>
                <a:spcPts val="0"/>
              </a:spcAft>
              <a:buSzPts val="1100"/>
              <a:buFont typeface="Raleway"/>
              <a:buChar char="●"/>
              <a:defRPr sz="1100">
                <a:latin typeface="Raleway"/>
                <a:ea typeface="Raleway"/>
                <a:cs typeface="Raleway"/>
                <a:sym typeface="Raleway"/>
              </a:defRPr>
            </a:lvl7pPr>
            <a:lvl8pPr indent="-298450" lvl="7" marL="3657600" rtl="0" algn="ctr">
              <a:lnSpc>
                <a:spcPct val="115000"/>
              </a:lnSpc>
              <a:spcBef>
                <a:spcPts val="0"/>
              </a:spcBef>
              <a:spcAft>
                <a:spcPts val="0"/>
              </a:spcAft>
              <a:buSzPts val="1100"/>
              <a:buFont typeface="Raleway"/>
              <a:buChar char="○"/>
              <a:defRPr sz="1100">
                <a:latin typeface="Raleway"/>
                <a:ea typeface="Raleway"/>
                <a:cs typeface="Raleway"/>
                <a:sym typeface="Raleway"/>
              </a:defRPr>
            </a:lvl8pPr>
            <a:lvl9pPr indent="-298450" lvl="8" marL="4114800" rtl="0" algn="ctr">
              <a:lnSpc>
                <a:spcPct val="115000"/>
              </a:lnSpc>
              <a:spcBef>
                <a:spcPts val="0"/>
              </a:spcBef>
              <a:spcAft>
                <a:spcPts val="0"/>
              </a:spcAft>
              <a:buSzPts val="1100"/>
              <a:buFont typeface="Raleway"/>
              <a:buChar char="■"/>
              <a:defRPr sz="1100">
                <a:latin typeface="Raleway"/>
                <a:ea typeface="Raleway"/>
                <a:cs typeface="Raleway"/>
                <a:sym typeface="Raleway"/>
              </a:defRPr>
            </a:lvl9pPr>
          </a:lstStyle>
          <a:p/>
        </p:txBody>
      </p:sp>
      <p:pic>
        <p:nvPicPr>
          <p:cNvPr id="108" name="Google Shape;108;p20"/>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09" name="Google Shape;109;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Raleway"/>
                <a:ea typeface="Raleway"/>
                <a:cs typeface="Raleway"/>
                <a:sym typeface="Raleway"/>
              </a:defRPr>
            </a:lvl1pPr>
            <a:lvl2pPr lvl="1">
              <a:buNone/>
              <a:defRPr>
                <a:solidFill>
                  <a:srgbClr val="000000"/>
                </a:solidFill>
                <a:latin typeface="Raleway"/>
                <a:ea typeface="Raleway"/>
                <a:cs typeface="Raleway"/>
                <a:sym typeface="Raleway"/>
              </a:defRPr>
            </a:lvl2pPr>
            <a:lvl3pPr lvl="2">
              <a:buNone/>
              <a:defRPr>
                <a:solidFill>
                  <a:srgbClr val="000000"/>
                </a:solidFill>
                <a:latin typeface="Raleway"/>
                <a:ea typeface="Raleway"/>
                <a:cs typeface="Raleway"/>
                <a:sym typeface="Raleway"/>
              </a:defRPr>
            </a:lvl3pPr>
            <a:lvl4pPr lvl="3">
              <a:buNone/>
              <a:defRPr>
                <a:solidFill>
                  <a:srgbClr val="000000"/>
                </a:solidFill>
                <a:latin typeface="Raleway"/>
                <a:ea typeface="Raleway"/>
                <a:cs typeface="Raleway"/>
                <a:sym typeface="Raleway"/>
              </a:defRPr>
            </a:lvl4pPr>
            <a:lvl5pPr lvl="4">
              <a:buNone/>
              <a:defRPr>
                <a:solidFill>
                  <a:srgbClr val="000000"/>
                </a:solidFill>
                <a:latin typeface="Raleway"/>
                <a:ea typeface="Raleway"/>
                <a:cs typeface="Raleway"/>
                <a:sym typeface="Raleway"/>
              </a:defRPr>
            </a:lvl5pPr>
            <a:lvl6pPr lvl="5">
              <a:buNone/>
              <a:defRPr>
                <a:solidFill>
                  <a:srgbClr val="000000"/>
                </a:solidFill>
                <a:latin typeface="Raleway"/>
                <a:ea typeface="Raleway"/>
                <a:cs typeface="Raleway"/>
                <a:sym typeface="Raleway"/>
              </a:defRPr>
            </a:lvl6pPr>
            <a:lvl7pPr lvl="6">
              <a:buNone/>
              <a:defRPr>
                <a:solidFill>
                  <a:srgbClr val="000000"/>
                </a:solidFill>
                <a:latin typeface="Raleway"/>
                <a:ea typeface="Raleway"/>
                <a:cs typeface="Raleway"/>
                <a:sym typeface="Raleway"/>
              </a:defRPr>
            </a:lvl7pPr>
            <a:lvl8pPr lvl="7">
              <a:buNone/>
              <a:defRPr>
                <a:solidFill>
                  <a:srgbClr val="000000"/>
                </a:solidFill>
                <a:latin typeface="Raleway"/>
                <a:ea typeface="Raleway"/>
                <a:cs typeface="Raleway"/>
                <a:sym typeface="Raleway"/>
              </a:defRPr>
            </a:lvl8pPr>
            <a:lvl9pPr lvl="8">
              <a:buNone/>
              <a:defRPr>
                <a:solidFill>
                  <a:srgbClr val="000000"/>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center white">
  <p:cSld name="TITLE_AND_BODY_2_5">
    <p:spTree>
      <p:nvGrpSpPr>
        <p:cNvPr id="110" name="Shape 110"/>
        <p:cNvGrpSpPr/>
        <p:nvPr/>
      </p:nvGrpSpPr>
      <p:grpSpPr>
        <a:xfrm>
          <a:off x="0" y="0"/>
          <a:ext cx="0" cy="0"/>
          <a:chOff x="0" y="0"/>
          <a:chExt cx="0" cy="0"/>
        </a:xfrm>
      </p:grpSpPr>
      <p:sp>
        <p:nvSpPr>
          <p:cNvPr id="111" name="Google Shape;111;p21"/>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1"/>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13" name="Google Shape;113;p21"/>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114" name="Google Shape;114;p21"/>
          <p:cNvCxnSpPr/>
          <p:nvPr/>
        </p:nvCxnSpPr>
        <p:spPr>
          <a:xfrm>
            <a:off x="3877050" y="739675"/>
            <a:ext cx="1389900" cy="0"/>
          </a:xfrm>
          <a:prstGeom prst="straightConnector1">
            <a:avLst/>
          </a:prstGeom>
          <a:noFill/>
          <a:ln cap="flat" cmpd="sng" w="19050">
            <a:solidFill>
              <a:srgbClr val="F04E4C"/>
            </a:solidFill>
            <a:prstDash val="solid"/>
            <a:miter lim="400000"/>
            <a:headEnd len="sm" w="sm" type="none"/>
            <a:tailEnd len="sm" w="sm" type="none"/>
          </a:ln>
        </p:spPr>
      </p:cxnSp>
      <p:pic>
        <p:nvPicPr>
          <p:cNvPr id="115" name="Google Shape;115;p21"/>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16" name="Google Shape;116;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111F27"/>
                </a:solidFill>
                <a:latin typeface="Raleway"/>
                <a:ea typeface="Raleway"/>
                <a:cs typeface="Raleway"/>
                <a:sym typeface="Raleway"/>
              </a:defRPr>
            </a:lvl1pPr>
            <a:lvl2pPr lvl="1">
              <a:buNone/>
              <a:defRPr>
                <a:solidFill>
                  <a:srgbClr val="111F27"/>
                </a:solidFill>
                <a:latin typeface="Raleway"/>
                <a:ea typeface="Raleway"/>
                <a:cs typeface="Raleway"/>
                <a:sym typeface="Raleway"/>
              </a:defRPr>
            </a:lvl2pPr>
            <a:lvl3pPr lvl="2">
              <a:buNone/>
              <a:defRPr>
                <a:solidFill>
                  <a:srgbClr val="111F27"/>
                </a:solidFill>
                <a:latin typeface="Raleway"/>
                <a:ea typeface="Raleway"/>
                <a:cs typeface="Raleway"/>
                <a:sym typeface="Raleway"/>
              </a:defRPr>
            </a:lvl3pPr>
            <a:lvl4pPr lvl="3">
              <a:buNone/>
              <a:defRPr>
                <a:solidFill>
                  <a:srgbClr val="111F27"/>
                </a:solidFill>
                <a:latin typeface="Raleway"/>
                <a:ea typeface="Raleway"/>
                <a:cs typeface="Raleway"/>
                <a:sym typeface="Raleway"/>
              </a:defRPr>
            </a:lvl4pPr>
            <a:lvl5pPr lvl="4">
              <a:buNone/>
              <a:defRPr>
                <a:solidFill>
                  <a:srgbClr val="111F27"/>
                </a:solidFill>
                <a:latin typeface="Raleway"/>
                <a:ea typeface="Raleway"/>
                <a:cs typeface="Raleway"/>
                <a:sym typeface="Raleway"/>
              </a:defRPr>
            </a:lvl5pPr>
            <a:lvl6pPr lvl="5">
              <a:buNone/>
              <a:defRPr>
                <a:solidFill>
                  <a:srgbClr val="111F27"/>
                </a:solidFill>
                <a:latin typeface="Raleway"/>
                <a:ea typeface="Raleway"/>
                <a:cs typeface="Raleway"/>
                <a:sym typeface="Raleway"/>
              </a:defRPr>
            </a:lvl6pPr>
            <a:lvl7pPr lvl="6">
              <a:buNone/>
              <a:defRPr>
                <a:solidFill>
                  <a:srgbClr val="111F27"/>
                </a:solidFill>
                <a:latin typeface="Raleway"/>
                <a:ea typeface="Raleway"/>
                <a:cs typeface="Raleway"/>
                <a:sym typeface="Raleway"/>
              </a:defRPr>
            </a:lvl7pPr>
            <a:lvl8pPr lvl="7">
              <a:buNone/>
              <a:defRPr>
                <a:solidFill>
                  <a:srgbClr val="111F27"/>
                </a:solidFill>
                <a:latin typeface="Raleway"/>
                <a:ea typeface="Raleway"/>
                <a:cs typeface="Raleway"/>
                <a:sym typeface="Raleway"/>
              </a:defRPr>
            </a:lvl8pPr>
            <a:lvl9pPr lvl="8">
              <a:buNone/>
              <a:defRPr>
                <a:solidFill>
                  <a:srgbClr val="111F27"/>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p:cSld name="Titel - Centrerad_1">
    <p:spTree>
      <p:nvGrpSpPr>
        <p:cNvPr id="117" name="Shape 117"/>
        <p:cNvGrpSpPr/>
        <p:nvPr/>
      </p:nvGrpSpPr>
      <p:grpSpPr>
        <a:xfrm>
          <a:off x="0" y="0"/>
          <a:ext cx="0" cy="0"/>
          <a:chOff x="0" y="0"/>
          <a:chExt cx="0" cy="0"/>
        </a:xfrm>
      </p:grpSpPr>
      <p:sp>
        <p:nvSpPr>
          <p:cNvPr id="118" name="Google Shape;118;p22"/>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2"/>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pic>
        <p:nvPicPr>
          <p:cNvPr id="120" name="Google Shape;120;p22"/>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21" name="Google Shape;121;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p:cSld name="TITLE_AND_BODY_6">
    <p:bg>
      <p:bgPr>
        <a:solidFill>
          <a:srgbClr val="111F27"/>
        </a:solidFill>
      </p:bgPr>
    </p:bg>
    <p:spTree>
      <p:nvGrpSpPr>
        <p:cNvPr id="122" name="Shape 122"/>
        <p:cNvGrpSpPr/>
        <p:nvPr/>
      </p:nvGrpSpPr>
      <p:grpSpPr>
        <a:xfrm>
          <a:off x="0" y="0"/>
          <a:ext cx="0" cy="0"/>
          <a:chOff x="0" y="0"/>
          <a:chExt cx="0" cy="0"/>
        </a:xfrm>
      </p:grpSpPr>
      <p:cxnSp>
        <p:nvCxnSpPr>
          <p:cNvPr id="123" name="Google Shape;123;p23"/>
          <p:cNvCxnSpPr/>
          <p:nvPr/>
        </p:nvCxnSpPr>
        <p:spPr>
          <a:xfrm>
            <a:off x="4798328" y="1970547"/>
            <a:ext cx="483300" cy="0"/>
          </a:xfrm>
          <a:prstGeom prst="straightConnector1">
            <a:avLst/>
          </a:prstGeom>
          <a:noFill/>
          <a:ln cap="flat" cmpd="sng" w="19050">
            <a:solidFill>
              <a:srgbClr val="FFFFFF"/>
            </a:solidFill>
            <a:prstDash val="solid"/>
            <a:miter lim="400000"/>
            <a:headEnd len="sm" w="sm" type="none"/>
            <a:tailEnd len="sm" w="sm" type="none"/>
          </a:ln>
        </p:spPr>
      </p:cxnSp>
      <p:sp>
        <p:nvSpPr>
          <p:cNvPr id="124" name="Google Shape;124;p23"/>
          <p:cNvSpPr txBox="1"/>
          <p:nvPr/>
        </p:nvSpPr>
        <p:spPr>
          <a:xfrm>
            <a:off x="202550" y="4478239"/>
            <a:ext cx="3109200" cy="534900"/>
          </a:xfrm>
          <a:prstGeom prst="rect">
            <a:avLst/>
          </a:prstGeom>
          <a:noFill/>
          <a:ln>
            <a:noFill/>
          </a:ln>
        </p:spPr>
        <p:txBody>
          <a:bodyPr anchorCtr="0" anchor="t" bIns="71425" lIns="71425" spcFirstLastPara="1" rIns="71425" wrap="square" tIns="71425">
            <a:noAutofit/>
          </a:bodyPr>
          <a:lstStyle/>
          <a:p>
            <a:pPr indent="0" lvl="0" marL="0" marR="0" rtl="0" algn="l">
              <a:lnSpc>
                <a:spcPct val="120000"/>
              </a:lnSpc>
              <a:spcBef>
                <a:spcPts val="0"/>
              </a:spcBef>
              <a:spcAft>
                <a:spcPts val="0"/>
              </a:spcAft>
              <a:buClr>
                <a:srgbClr val="FFFFFF"/>
              </a:buClr>
              <a:buSzPts val="1200"/>
              <a:buFont typeface="Arial"/>
              <a:buNone/>
            </a:pPr>
            <a:r>
              <a:rPr b="1" i="0" lang="en" sz="600" u="none" cap="none" strike="noStrike">
                <a:solidFill>
                  <a:srgbClr val="FFFFFF"/>
                </a:solidFill>
                <a:latin typeface="Raleway"/>
                <a:ea typeface="Raleway"/>
                <a:cs typeface="Raleway"/>
                <a:sym typeface="Raleway"/>
              </a:rPr>
              <a:t>Peltarion</a:t>
            </a:r>
            <a:endParaRPr sz="600">
              <a:solidFill>
                <a:srgbClr val="FFFFFF"/>
              </a:solidFill>
              <a:latin typeface="Raleway"/>
              <a:ea typeface="Raleway"/>
              <a:cs typeface="Raleway"/>
              <a:sym typeface="Raleway"/>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FFFFFF"/>
                </a:solidFill>
                <a:latin typeface="Raleway Thin"/>
                <a:ea typeface="Raleway Thin"/>
                <a:cs typeface="Raleway Thin"/>
                <a:sym typeface="Raleway Thin"/>
              </a:rPr>
              <a:t>Holländargatan 17</a:t>
            </a:r>
            <a:endParaRPr sz="600">
              <a:solidFill>
                <a:srgbClr val="FFFFFF"/>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FFFFFF"/>
                </a:solidFill>
                <a:latin typeface="Raleway Thin"/>
                <a:ea typeface="Raleway Thin"/>
                <a:cs typeface="Raleway Thin"/>
                <a:sym typeface="Raleway Thin"/>
              </a:rPr>
              <a:t>SE-111 60 Stockholm</a:t>
            </a:r>
            <a:endParaRPr sz="600">
              <a:solidFill>
                <a:srgbClr val="FFFFFF"/>
              </a:solidFill>
              <a:latin typeface="Raleway Thin"/>
              <a:ea typeface="Raleway Thin"/>
              <a:cs typeface="Raleway Thin"/>
              <a:sym typeface="Raleway Thin"/>
            </a:endParaRPr>
          </a:p>
          <a:p>
            <a:pPr indent="0" lvl="0" marL="0" marR="0" rtl="0" algn="l">
              <a:lnSpc>
                <a:spcPct val="120000"/>
              </a:lnSpc>
              <a:spcBef>
                <a:spcPts val="0"/>
              </a:spcBef>
              <a:spcAft>
                <a:spcPts val="0"/>
              </a:spcAft>
              <a:buClr>
                <a:srgbClr val="FFFFFF"/>
              </a:buClr>
              <a:buSzPts val="1200"/>
              <a:buFont typeface="Arial"/>
              <a:buNone/>
            </a:pPr>
            <a:r>
              <a:rPr i="0" lang="en" sz="600" u="none" cap="none" strike="noStrike">
                <a:solidFill>
                  <a:srgbClr val="FFFFFF"/>
                </a:solidFill>
                <a:latin typeface="Raleway Thin"/>
                <a:ea typeface="Raleway Thin"/>
                <a:cs typeface="Raleway Thin"/>
                <a:sym typeface="Raleway Thin"/>
              </a:rPr>
              <a:t>Sweden</a:t>
            </a:r>
            <a:endParaRPr sz="600">
              <a:solidFill>
                <a:srgbClr val="FFFFFF"/>
              </a:solidFill>
              <a:latin typeface="Raleway Thin"/>
              <a:ea typeface="Raleway Thin"/>
              <a:cs typeface="Raleway Thin"/>
              <a:sym typeface="Raleway Thin"/>
            </a:endParaRPr>
          </a:p>
        </p:txBody>
      </p:sp>
      <p:cxnSp>
        <p:nvCxnSpPr>
          <p:cNvPr id="125" name="Google Shape;125;p23"/>
          <p:cNvCxnSpPr/>
          <p:nvPr/>
        </p:nvCxnSpPr>
        <p:spPr>
          <a:xfrm>
            <a:off x="274800" y="4449025"/>
            <a:ext cx="8594400" cy="0"/>
          </a:xfrm>
          <a:prstGeom prst="straightConnector1">
            <a:avLst/>
          </a:prstGeom>
          <a:noFill/>
          <a:ln cap="flat" cmpd="sng" w="9525">
            <a:solidFill>
              <a:srgbClr val="FFFFFF"/>
            </a:solidFill>
            <a:prstDash val="solid"/>
            <a:miter lim="400000"/>
            <a:headEnd len="sm" w="sm" type="none"/>
            <a:tailEnd len="sm" w="sm" type="none"/>
          </a:ln>
        </p:spPr>
      </p:cxnSp>
      <p:sp>
        <p:nvSpPr>
          <p:cNvPr id="126" name="Google Shape;126;p23"/>
          <p:cNvSpPr txBox="1"/>
          <p:nvPr>
            <p:ph type="title"/>
          </p:nvPr>
        </p:nvSpPr>
        <p:spPr>
          <a:xfrm>
            <a:off x="5532850" y="1717850"/>
            <a:ext cx="3336300" cy="2619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3200">
                <a:solidFill>
                  <a:srgbClr val="FFFFFF"/>
                </a:solidFill>
                <a:latin typeface="Raleway Thin"/>
                <a:ea typeface="Raleway Thin"/>
                <a:cs typeface="Raleway Thin"/>
                <a:sym typeface="Raleway Thin"/>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7" name="Google Shape;127;p23"/>
          <p:cNvSpPr txBox="1"/>
          <p:nvPr>
            <p:ph idx="1" type="subTitle"/>
          </p:nvPr>
        </p:nvSpPr>
        <p:spPr>
          <a:xfrm>
            <a:off x="5526275" y="1599400"/>
            <a:ext cx="2214300" cy="2040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600">
                <a:solidFill>
                  <a:srgbClr val="FFFFFF"/>
                </a:solidFill>
                <a:latin typeface="Raleway"/>
                <a:ea typeface="Raleway"/>
                <a:cs typeface="Raleway"/>
                <a:sym typeface="Raleway"/>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28" name="Google Shape;128;p23"/>
          <p:cNvPicPr preferRelativeResize="0"/>
          <p:nvPr/>
        </p:nvPicPr>
        <p:blipFill>
          <a:blip r:embed="rId2">
            <a:alphaModFix/>
          </a:blip>
          <a:stretch>
            <a:fillRect/>
          </a:stretch>
        </p:blipFill>
        <p:spPr>
          <a:xfrm>
            <a:off x="153425" y="236148"/>
            <a:ext cx="1428649" cy="296475"/>
          </a:xfrm>
          <a:prstGeom prst="rect">
            <a:avLst/>
          </a:prstGeom>
          <a:noFill/>
          <a:ln>
            <a:noFill/>
          </a:ln>
        </p:spPr>
      </p:pic>
      <p:sp>
        <p:nvSpPr>
          <p:cNvPr id="129" name="Google Shape;129;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latin typeface="Raleway"/>
                <a:ea typeface="Raleway"/>
                <a:cs typeface="Raleway"/>
                <a:sym typeface="Raleway"/>
              </a:defRPr>
            </a:lvl1pPr>
            <a:lvl2pPr lvl="1">
              <a:buNone/>
              <a:defRPr>
                <a:solidFill>
                  <a:srgbClr val="FFFFFF"/>
                </a:solidFill>
                <a:latin typeface="Raleway"/>
                <a:ea typeface="Raleway"/>
                <a:cs typeface="Raleway"/>
                <a:sym typeface="Raleway"/>
              </a:defRPr>
            </a:lvl2pPr>
            <a:lvl3pPr lvl="2">
              <a:buNone/>
              <a:defRPr>
                <a:solidFill>
                  <a:srgbClr val="FFFFFF"/>
                </a:solidFill>
                <a:latin typeface="Raleway"/>
                <a:ea typeface="Raleway"/>
                <a:cs typeface="Raleway"/>
                <a:sym typeface="Raleway"/>
              </a:defRPr>
            </a:lvl3pPr>
            <a:lvl4pPr lvl="3">
              <a:buNone/>
              <a:defRPr>
                <a:solidFill>
                  <a:srgbClr val="FFFFFF"/>
                </a:solidFill>
                <a:latin typeface="Raleway"/>
                <a:ea typeface="Raleway"/>
                <a:cs typeface="Raleway"/>
                <a:sym typeface="Raleway"/>
              </a:defRPr>
            </a:lvl4pPr>
            <a:lvl5pPr lvl="4">
              <a:buNone/>
              <a:defRPr>
                <a:solidFill>
                  <a:srgbClr val="FFFFFF"/>
                </a:solidFill>
                <a:latin typeface="Raleway"/>
                <a:ea typeface="Raleway"/>
                <a:cs typeface="Raleway"/>
                <a:sym typeface="Raleway"/>
              </a:defRPr>
            </a:lvl5pPr>
            <a:lvl6pPr lvl="5">
              <a:buNone/>
              <a:defRPr>
                <a:solidFill>
                  <a:srgbClr val="FFFFFF"/>
                </a:solidFill>
                <a:latin typeface="Raleway"/>
                <a:ea typeface="Raleway"/>
                <a:cs typeface="Raleway"/>
                <a:sym typeface="Raleway"/>
              </a:defRPr>
            </a:lvl6pPr>
            <a:lvl7pPr lvl="6">
              <a:buNone/>
              <a:defRPr>
                <a:solidFill>
                  <a:srgbClr val="FFFFFF"/>
                </a:solidFill>
                <a:latin typeface="Raleway"/>
                <a:ea typeface="Raleway"/>
                <a:cs typeface="Raleway"/>
                <a:sym typeface="Raleway"/>
              </a:defRPr>
            </a:lvl7pPr>
            <a:lvl8pPr lvl="7">
              <a:buNone/>
              <a:defRPr>
                <a:solidFill>
                  <a:srgbClr val="FFFFFF"/>
                </a:solidFill>
                <a:latin typeface="Raleway"/>
                <a:ea typeface="Raleway"/>
                <a:cs typeface="Raleway"/>
                <a:sym typeface="Raleway"/>
              </a:defRPr>
            </a:lvl8pPr>
            <a:lvl9pPr lvl="8">
              <a:buNone/>
              <a:defRPr>
                <a:solidFill>
                  <a:srgbClr val="FFFFFF"/>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left dark">
  <p:cSld name="TITLE_AND_BODY_6_1">
    <p:bg>
      <p:bgPr>
        <a:solidFill>
          <a:srgbClr val="111F27"/>
        </a:solidFill>
      </p:bgPr>
    </p:bg>
    <p:spTree>
      <p:nvGrpSpPr>
        <p:cNvPr id="130" name="Shape 130"/>
        <p:cNvGrpSpPr/>
        <p:nvPr/>
      </p:nvGrpSpPr>
      <p:grpSpPr>
        <a:xfrm>
          <a:off x="0" y="0"/>
          <a:ext cx="0" cy="0"/>
          <a:chOff x="0" y="0"/>
          <a:chExt cx="0" cy="0"/>
        </a:xfrm>
      </p:grpSpPr>
      <p:sp>
        <p:nvSpPr>
          <p:cNvPr id="131" name="Google Shape;131;p24"/>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4"/>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33" name="Google Shape;133;p24"/>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spcBef>
                <a:spcPts val="0"/>
              </a:spcBef>
              <a:spcAft>
                <a:spcPts val="0"/>
              </a:spcAft>
              <a:buNone/>
              <a:defRPr sz="2400">
                <a:solidFill>
                  <a:srgbClr val="FFFFFF"/>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134" name="Google Shape;134;p24"/>
          <p:cNvCxnSpPr/>
          <p:nvPr/>
        </p:nvCxnSpPr>
        <p:spPr>
          <a:xfrm>
            <a:off x="676650" y="739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35" name="Google Shape;135;p24"/>
          <p:cNvSpPr txBox="1"/>
          <p:nvPr>
            <p:ph idx="1" type="body"/>
          </p:nvPr>
        </p:nvSpPr>
        <p:spPr>
          <a:xfrm>
            <a:off x="648000" y="967625"/>
            <a:ext cx="7844400" cy="36900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0"/>
              </a:spcBef>
              <a:spcAft>
                <a:spcPts val="0"/>
              </a:spcAft>
              <a:buClr>
                <a:srgbClr val="FFFFFF"/>
              </a:buClr>
              <a:buSzPts val="1600"/>
              <a:buFont typeface="Raleway"/>
              <a:buChar char="●"/>
              <a:defRPr sz="1600">
                <a:solidFill>
                  <a:srgbClr val="FFFFFF"/>
                </a:solidFill>
                <a:latin typeface="Raleway"/>
                <a:ea typeface="Raleway"/>
                <a:cs typeface="Raleway"/>
                <a:sym typeface="Raleway"/>
              </a:defRPr>
            </a:lvl1pPr>
            <a:lvl2pPr indent="-317500" lvl="1" marL="914400" rtl="0">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2pPr>
            <a:lvl3pPr indent="-311150" lvl="2" marL="1371600" rtl="0">
              <a:lnSpc>
                <a:spcPct val="115000"/>
              </a:lnSpc>
              <a:spcBef>
                <a:spcPts val="0"/>
              </a:spcBef>
              <a:spcAft>
                <a:spcPts val="0"/>
              </a:spcAft>
              <a:buClr>
                <a:srgbClr val="FFFFFF"/>
              </a:buClr>
              <a:buSzPts val="1300"/>
              <a:buFont typeface="Raleway"/>
              <a:buChar char="■"/>
              <a:defRPr sz="1300">
                <a:solidFill>
                  <a:srgbClr val="FFFFFF"/>
                </a:solidFill>
                <a:latin typeface="Raleway"/>
                <a:ea typeface="Raleway"/>
                <a:cs typeface="Raleway"/>
                <a:sym typeface="Raleway"/>
              </a:defRPr>
            </a:lvl3pPr>
            <a:lvl4pPr indent="-304800" lvl="3" marL="1828800" rtl="0">
              <a:lnSpc>
                <a:spcPct val="115000"/>
              </a:lnSpc>
              <a:spcBef>
                <a:spcPts val="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298450" lvl="4" marL="2286000" rtl="0">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5pPr>
            <a:lvl6pPr indent="-298450" lvl="5" marL="2743200" rtl="0">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6pPr>
            <a:lvl7pPr indent="-298450" lvl="6" marL="3200400" rtl="0">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7pPr>
            <a:lvl8pPr indent="-298450" lvl="7" marL="3657600" rtl="0">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8pPr>
            <a:lvl9pPr indent="-298450" lvl="8" marL="4114800" rtl="0">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9pPr>
          </a:lstStyle>
          <a:p/>
        </p:txBody>
      </p:sp>
      <p:pic>
        <p:nvPicPr>
          <p:cNvPr id="136" name="Google Shape;136;p24"/>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37" name="Google Shape;137;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latin typeface="Raleway"/>
                <a:ea typeface="Raleway"/>
                <a:cs typeface="Raleway"/>
                <a:sym typeface="Raleway"/>
              </a:defRPr>
            </a:lvl1pPr>
            <a:lvl2pPr lvl="1">
              <a:buNone/>
              <a:defRPr>
                <a:solidFill>
                  <a:srgbClr val="FFFFFF"/>
                </a:solidFill>
                <a:latin typeface="Raleway"/>
                <a:ea typeface="Raleway"/>
                <a:cs typeface="Raleway"/>
                <a:sym typeface="Raleway"/>
              </a:defRPr>
            </a:lvl2pPr>
            <a:lvl3pPr lvl="2">
              <a:buNone/>
              <a:defRPr>
                <a:solidFill>
                  <a:srgbClr val="FFFFFF"/>
                </a:solidFill>
                <a:latin typeface="Raleway"/>
                <a:ea typeface="Raleway"/>
                <a:cs typeface="Raleway"/>
                <a:sym typeface="Raleway"/>
              </a:defRPr>
            </a:lvl3pPr>
            <a:lvl4pPr lvl="3">
              <a:buNone/>
              <a:defRPr>
                <a:solidFill>
                  <a:srgbClr val="FFFFFF"/>
                </a:solidFill>
                <a:latin typeface="Raleway"/>
                <a:ea typeface="Raleway"/>
                <a:cs typeface="Raleway"/>
                <a:sym typeface="Raleway"/>
              </a:defRPr>
            </a:lvl4pPr>
            <a:lvl5pPr lvl="4">
              <a:buNone/>
              <a:defRPr>
                <a:solidFill>
                  <a:srgbClr val="FFFFFF"/>
                </a:solidFill>
                <a:latin typeface="Raleway"/>
                <a:ea typeface="Raleway"/>
                <a:cs typeface="Raleway"/>
                <a:sym typeface="Raleway"/>
              </a:defRPr>
            </a:lvl5pPr>
            <a:lvl6pPr lvl="5">
              <a:buNone/>
              <a:defRPr>
                <a:solidFill>
                  <a:srgbClr val="FFFFFF"/>
                </a:solidFill>
                <a:latin typeface="Raleway"/>
                <a:ea typeface="Raleway"/>
                <a:cs typeface="Raleway"/>
                <a:sym typeface="Raleway"/>
              </a:defRPr>
            </a:lvl6pPr>
            <a:lvl7pPr lvl="6">
              <a:buNone/>
              <a:defRPr>
                <a:solidFill>
                  <a:srgbClr val="FFFFFF"/>
                </a:solidFill>
                <a:latin typeface="Raleway"/>
                <a:ea typeface="Raleway"/>
                <a:cs typeface="Raleway"/>
                <a:sym typeface="Raleway"/>
              </a:defRPr>
            </a:lvl7pPr>
            <a:lvl8pPr lvl="7">
              <a:buNone/>
              <a:defRPr>
                <a:solidFill>
                  <a:srgbClr val="FFFFFF"/>
                </a:solidFill>
                <a:latin typeface="Raleway"/>
                <a:ea typeface="Raleway"/>
                <a:cs typeface="Raleway"/>
                <a:sym typeface="Raleway"/>
              </a:defRPr>
            </a:lvl8pPr>
            <a:lvl9pPr lvl="8">
              <a:buNone/>
              <a:defRPr>
                <a:solidFill>
                  <a:srgbClr val="FFFFFF"/>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enter dark">
  <p:cSld name="TITLE_AND_BODY_6_1_1_1">
    <p:bg>
      <p:bgPr>
        <a:solidFill>
          <a:srgbClr val="111F27"/>
        </a:solidFill>
      </p:bgPr>
    </p:bg>
    <p:spTree>
      <p:nvGrpSpPr>
        <p:cNvPr id="138" name="Shape 138"/>
        <p:cNvGrpSpPr/>
        <p:nvPr/>
      </p:nvGrpSpPr>
      <p:grpSpPr>
        <a:xfrm>
          <a:off x="0" y="0"/>
          <a:ext cx="0" cy="0"/>
          <a:chOff x="0" y="0"/>
          <a:chExt cx="0" cy="0"/>
        </a:xfrm>
      </p:grpSpPr>
      <p:sp>
        <p:nvSpPr>
          <p:cNvPr id="139" name="Google Shape;139;p25"/>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5"/>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41" name="Google Shape;141;p25"/>
          <p:cNvSpPr txBox="1"/>
          <p:nvPr>
            <p:ph type="title"/>
          </p:nvPr>
        </p:nvSpPr>
        <p:spPr>
          <a:xfrm>
            <a:off x="658075" y="209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FFFFFF"/>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142" name="Google Shape;142;p25"/>
          <p:cNvCxnSpPr/>
          <p:nvPr/>
        </p:nvCxnSpPr>
        <p:spPr>
          <a:xfrm>
            <a:off x="3877050" y="739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43" name="Google Shape;143;p25"/>
          <p:cNvSpPr txBox="1"/>
          <p:nvPr>
            <p:ph idx="1" type="body"/>
          </p:nvPr>
        </p:nvSpPr>
        <p:spPr>
          <a:xfrm>
            <a:off x="648000" y="967625"/>
            <a:ext cx="7844400" cy="3690000"/>
          </a:xfrm>
          <a:prstGeom prst="rect">
            <a:avLst/>
          </a:prstGeom>
          <a:noFill/>
          <a:ln>
            <a:noFill/>
          </a:ln>
        </p:spPr>
        <p:txBody>
          <a:bodyPr anchorCtr="0" anchor="t" bIns="0" lIns="0" spcFirstLastPara="1" rIns="0" wrap="square" tIns="0">
            <a:noAutofit/>
          </a:bodyPr>
          <a:lstStyle>
            <a:lvl1pPr indent="-330200" lvl="0" marL="457200" rtl="0" algn="ctr">
              <a:lnSpc>
                <a:spcPct val="115000"/>
              </a:lnSpc>
              <a:spcBef>
                <a:spcPts val="0"/>
              </a:spcBef>
              <a:spcAft>
                <a:spcPts val="0"/>
              </a:spcAft>
              <a:buClr>
                <a:srgbClr val="FFFFFF"/>
              </a:buClr>
              <a:buSzPts val="1600"/>
              <a:buFont typeface="Raleway"/>
              <a:buChar char="●"/>
              <a:defRPr sz="1600">
                <a:solidFill>
                  <a:srgbClr val="FFFFFF"/>
                </a:solidFill>
                <a:latin typeface="Raleway"/>
                <a:ea typeface="Raleway"/>
                <a:cs typeface="Raleway"/>
                <a:sym typeface="Raleway"/>
              </a:defRPr>
            </a:lvl1pPr>
            <a:lvl2pPr indent="-317500" lvl="1" marL="914400" rtl="0" algn="ctr">
              <a:lnSpc>
                <a:spcPct val="115000"/>
              </a:lnSpc>
              <a:spcBef>
                <a:spcPts val="0"/>
              </a:spcBef>
              <a:spcAft>
                <a:spcPts val="0"/>
              </a:spcAft>
              <a:buClr>
                <a:srgbClr val="FFFFFF"/>
              </a:buClr>
              <a:buSzPts val="1400"/>
              <a:buFont typeface="Raleway"/>
              <a:buChar char="○"/>
              <a:defRPr>
                <a:solidFill>
                  <a:srgbClr val="FFFFFF"/>
                </a:solidFill>
                <a:latin typeface="Raleway"/>
                <a:ea typeface="Raleway"/>
                <a:cs typeface="Raleway"/>
                <a:sym typeface="Raleway"/>
              </a:defRPr>
            </a:lvl2pPr>
            <a:lvl3pPr indent="-311150" lvl="2" marL="1371600" rtl="0" algn="ctr">
              <a:lnSpc>
                <a:spcPct val="115000"/>
              </a:lnSpc>
              <a:spcBef>
                <a:spcPts val="0"/>
              </a:spcBef>
              <a:spcAft>
                <a:spcPts val="0"/>
              </a:spcAft>
              <a:buClr>
                <a:srgbClr val="FFFFFF"/>
              </a:buClr>
              <a:buSzPts val="1300"/>
              <a:buFont typeface="Raleway"/>
              <a:buChar char="■"/>
              <a:defRPr sz="1300">
                <a:solidFill>
                  <a:srgbClr val="FFFFFF"/>
                </a:solidFill>
                <a:latin typeface="Raleway"/>
                <a:ea typeface="Raleway"/>
                <a:cs typeface="Raleway"/>
                <a:sym typeface="Raleway"/>
              </a:defRPr>
            </a:lvl3pPr>
            <a:lvl4pPr indent="-304800" lvl="3" marL="1828800" rtl="0" algn="ctr">
              <a:lnSpc>
                <a:spcPct val="115000"/>
              </a:lnSpc>
              <a:spcBef>
                <a:spcPts val="0"/>
              </a:spcBef>
              <a:spcAft>
                <a:spcPts val="0"/>
              </a:spcAft>
              <a:buClr>
                <a:srgbClr val="FFFFFF"/>
              </a:buClr>
              <a:buSzPts val="1200"/>
              <a:buFont typeface="Raleway"/>
              <a:buChar char="●"/>
              <a:defRPr sz="1200">
                <a:solidFill>
                  <a:srgbClr val="FFFFFF"/>
                </a:solidFill>
                <a:latin typeface="Raleway"/>
                <a:ea typeface="Raleway"/>
                <a:cs typeface="Raleway"/>
                <a:sym typeface="Raleway"/>
              </a:defRPr>
            </a:lvl4pPr>
            <a:lvl5pPr indent="-298450" lvl="4" marL="2286000" rtl="0" algn="ctr">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5pPr>
            <a:lvl6pPr indent="-298450" lvl="5" marL="2743200" rtl="0" algn="ctr">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6pPr>
            <a:lvl7pPr indent="-298450" lvl="6" marL="3200400" rtl="0" algn="ctr">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7pPr>
            <a:lvl8pPr indent="-298450" lvl="7" marL="3657600" rtl="0" algn="ctr">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8pPr>
            <a:lvl9pPr indent="-298450" lvl="8" marL="4114800" rtl="0" algn="ctr">
              <a:lnSpc>
                <a:spcPct val="115000"/>
              </a:lnSpc>
              <a:spcBef>
                <a:spcPts val="0"/>
              </a:spcBef>
              <a:spcAft>
                <a:spcPts val="0"/>
              </a:spcAft>
              <a:buClr>
                <a:srgbClr val="FFFFFF"/>
              </a:buClr>
              <a:buSzPts val="1100"/>
              <a:buFont typeface="Raleway"/>
              <a:buChar char="■"/>
              <a:defRPr sz="1100">
                <a:solidFill>
                  <a:srgbClr val="FFFFFF"/>
                </a:solidFill>
                <a:latin typeface="Raleway"/>
                <a:ea typeface="Raleway"/>
                <a:cs typeface="Raleway"/>
                <a:sym typeface="Raleway"/>
              </a:defRPr>
            </a:lvl9pPr>
          </a:lstStyle>
          <a:p/>
        </p:txBody>
      </p:sp>
      <p:pic>
        <p:nvPicPr>
          <p:cNvPr id="144" name="Google Shape;144;p25"/>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45" name="Google Shape;145;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latin typeface="Raleway"/>
                <a:ea typeface="Raleway"/>
                <a:cs typeface="Raleway"/>
                <a:sym typeface="Raleway"/>
              </a:defRPr>
            </a:lvl1pPr>
            <a:lvl2pPr lvl="1">
              <a:buNone/>
              <a:defRPr>
                <a:solidFill>
                  <a:srgbClr val="FFFFFF"/>
                </a:solidFill>
                <a:latin typeface="Raleway"/>
                <a:ea typeface="Raleway"/>
                <a:cs typeface="Raleway"/>
                <a:sym typeface="Raleway"/>
              </a:defRPr>
            </a:lvl2pPr>
            <a:lvl3pPr lvl="2">
              <a:buNone/>
              <a:defRPr>
                <a:solidFill>
                  <a:srgbClr val="FFFFFF"/>
                </a:solidFill>
                <a:latin typeface="Raleway"/>
                <a:ea typeface="Raleway"/>
                <a:cs typeface="Raleway"/>
                <a:sym typeface="Raleway"/>
              </a:defRPr>
            </a:lvl3pPr>
            <a:lvl4pPr lvl="3">
              <a:buNone/>
              <a:defRPr>
                <a:solidFill>
                  <a:srgbClr val="FFFFFF"/>
                </a:solidFill>
                <a:latin typeface="Raleway"/>
                <a:ea typeface="Raleway"/>
                <a:cs typeface="Raleway"/>
                <a:sym typeface="Raleway"/>
              </a:defRPr>
            </a:lvl4pPr>
            <a:lvl5pPr lvl="4">
              <a:buNone/>
              <a:defRPr>
                <a:solidFill>
                  <a:srgbClr val="FFFFFF"/>
                </a:solidFill>
                <a:latin typeface="Raleway"/>
                <a:ea typeface="Raleway"/>
                <a:cs typeface="Raleway"/>
                <a:sym typeface="Raleway"/>
              </a:defRPr>
            </a:lvl5pPr>
            <a:lvl6pPr lvl="5">
              <a:buNone/>
              <a:defRPr>
                <a:solidFill>
                  <a:srgbClr val="FFFFFF"/>
                </a:solidFill>
                <a:latin typeface="Raleway"/>
                <a:ea typeface="Raleway"/>
                <a:cs typeface="Raleway"/>
                <a:sym typeface="Raleway"/>
              </a:defRPr>
            </a:lvl6pPr>
            <a:lvl7pPr lvl="6">
              <a:buNone/>
              <a:defRPr>
                <a:solidFill>
                  <a:srgbClr val="FFFFFF"/>
                </a:solidFill>
                <a:latin typeface="Raleway"/>
                <a:ea typeface="Raleway"/>
                <a:cs typeface="Raleway"/>
                <a:sym typeface="Raleway"/>
              </a:defRPr>
            </a:lvl7pPr>
            <a:lvl8pPr lvl="7">
              <a:buNone/>
              <a:defRPr>
                <a:solidFill>
                  <a:srgbClr val="FFFFFF"/>
                </a:solidFill>
                <a:latin typeface="Raleway"/>
                <a:ea typeface="Raleway"/>
                <a:cs typeface="Raleway"/>
                <a:sym typeface="Raleway"/>
              </a:defRPr>
            </a:lvl8pPr>
            <a:lvl9pPr lvl="8">
              <a:buNone/>
              <a:defRPr>
                <a:solidFill>
                  <a:srgbClr val="FFFFFF"/>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showMasterSp="0">
  <p:cSld name="Section w/Photo WHT Logo_1">
    <p:bg>
      <p:bgPr>
        <a:solidFill>
          <a:srgbClr val="111F27"/>
        </a:solidFill>
      </p:bgPr>
    </p:bg>
    <p:spTree>
      <p:nvGrpSpPr>
        <p:cNvPr id="146" name="Shape 146"/>
        <p:cNvGrpSpPr/>
        <p:nvPr/>
      </p:nvGrpSpPr>
      <p:grpSpPr>
        <a:xfrm>
          <a:off x="0" y="0"/>
          <a:ext cx="0" cy="0"/>
          <a:chOff x="0" y="0"/>
          <a:chExt cx="0" cy="0"/>
        </a:xfrm>
      </p:grpSpPr>
      <p:sp>
        <p:nvSpPr>
          <p:cNvPr id="147" name="Google Shape;147;p26"/>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6"/>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pic>
        <p:nvPicPr>
          <p:cNvPr id="149" name="Google Shape;149;p26"/>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50" name="Google Shape;150;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ack">
  <p:cSld name="Titel - Centrerad_1_1">
    <p:bg>
      <p:bgPr>
        <a:solidFill>
          <a:schemeClr val="dk1"/>
        </a:solidFill>
      </p:bgPr>
    </p:bg>
    <p:spTree>
      <p:nvGrpSpPr>
        <p:cNvPr id="151" name="Shape 151"/>
        <p:cNvGrpSpPr/>
        <p:nvPr/>
      </p:nvGrpSpPr>
      <p:grpSpPr>
        <a:xfrm>
          <a:off x="0" y="0"/>
          <a:ext cx="0" cy="0"/>
          <a:chOff x="0" y="0"/>
          <a:chExt cx="0" cy="0"/>
        </a:xfrm>
      </p:grpSpPr>
      <p:pic>
        <p:nvPicPr>
          <p:cNvPr id="152" name="Google Shape;152;p27"/>
          <p:cNvPicPr preferRelativeResize="0"/>
          <p:nvPr/>
        </p:nvPicPr>
        <p:blipFill rotWithShape="1">
          <a:blip r:embed="rId2">
            <a:alphaModFix/>
          </a:blip>
          <a:srcRect b="0" l="0" r="78661" t="0"/>
          <a:stretch/>
        </p:blipFill>
        <p:spPr>
          <a:xfrm>
            <a:off x="153425" y="236150"/>
            <a:ext cx="304848" cy="296475"/>
          </a:xfrm>
          <a:prstGeom prst="rect">
            <a:avLst/>
          </a:prstGeom>
          <a:noFill/>
          <a:ln>
            <a:noFill/>
          </a:ln>
        </p:spPr>
      </p:pic>
      <p:sp>
        <p:nvSpPr>
          <p:cNvPr id="153" name="Google Shape;153;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wo logo">
  <p:cSld name="TITLE_AND_BODY_8">
    <p:spTree>
      <p:nvGrpSpPr>
        <p:cNvPr id="154" name="Shape 154"/>
        <p:cNvGrpSpPr/>
        <p:nvPr/>
      </p:nvGrpSpPr>
      <p:grpSpPr>
        <a:xfrm>
          <a:off x="0" y="0"/>
          <a:ext cx="0" cy="0"/>
          <a:chOff x="0" y="0"/>
          <a:chExt cx="0" cy="0"/>
        </a:xfrm>
      </p:grpSpPr>
      <p:sp>
        <p:nvSpPr>
          <p:cNvPr id="155" name="Google Shape;155;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yan wo logo">
  <p:cSld name="Titel - Centrerad_1_1_1">
    <p:bg>
      <p:bgPr>
        <a:solidFill>
          <a:srgbClr val="CDE3DE"/>
        </a:solidFill>
      </p:bgPr>
    </p:bg>
    <p:spTree>
      <p:nvGrpSpPr>
        <p:cNvPr id="156" name="Shape 156"/>
        <p:cNvGrpSpPr/>
        <p:nvPr/>
      </p:nvGrpSpPr>
      <p:grpSpPr>
        <a:xfrm>
          <a:off x="0" y="0"/>
          <a:ext cx="0" cy="0"/>
          <a:chOff x="0" y="0"/>
          <a:chExt cx="0" cy="0"/>
        </a:xfrm>
      </p:grpSpPr>
      <p:sp>
        <p:nvSpPr>
          <p:cNvPr id="157" name="Google Shape;157;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ack wo logo">
  <p:cSld name="Logo with animation">
    <p:bg>
      <p:bgPr>
        <a:solidFill>
          <a:srgbClr val="000000"/>
        </a:solidFill>
      </p:bgPr>
    </p:bg>
    <p:spTree>
      <p:nvGrpSpPr>
        <p:cNvPr id="158" name="Shape 158"/>
        <p:cNvGrpSpPr/>
        <p:nvPr/>
      </p:nvGrpSpPr>
      <p:grpSpPr>
        <a:xfrm>
          <a:off x="0" y="0"/>
          <a:ext cx="0" cy="0"/>
          <a:chOff x="0" y="0"/>
          <a:chExt cx="0" cy="0"/>
        </a:xfrm>
      </p:grpSpPr>
      <p:sp>
        <p:nvSpPr>
          <p:cNvPr id="159" name="Google Shape;159;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0" name="Shape 160"/>
        <p:cNvGrpSpPr/>
        <p:nvPr/>
      </p:nvGrpSpPr>
      <p:grpSpPr>
        <a:xfrm>
          <a:off x="0" y="0"/>
          <a:ext cx="0" cy="0"/>
          <a:chOff x="0" y="0"/>
          <a:chExt cx="0" cy="0"/>
        </a:xfrm>
      </p:grpSpPr>
      <p:sp>
        <p:nvSpPr>
          <p:cNvPr id="161" name="Google Shape;161;p3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62" name="Google Shape;162;p3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3" name="Google Shape;163;p3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_body_Center_small">
  <p:cSld name="TITLE_AND_BODY_2_6">
    <p:spTree>
      <p:nvGrpSpPr>
        <p:cNvPr id="164" name="Shape 164"/>
        <p:cNvGrpSpPr/>
        <p:nvPr/>
      </p:nvGrpSpPr>
      <p:grpSpPr>
        <a:xfrm>
          <a:off x="0" y="0"/>
          <a:ext cx="0" cy="0"/>
          <a:chOff x="0" y="0"/>
          <a:chExt cx="0" cy="0"/>
        </a:xfrm>
      </p:grpSpPr>
      <p:pic>
        <p:nvPicPr>
          <p:cNvPr id="165" name="Google Shape;165;p32"/>
          <p:cNvPicPr preferRelativeResize="0"/>
          <p:nvPr/>
        </p:nvPicPr>
        <p:blipFill>
          <a:blip r:embed="rId2">
            <a:alphaModFix/>
          </a:blip>
          <a:stretch>
            <a:fillRect/>
          </a:stretch>
        </p:blipFill>
        <p:spPr>
          <a:xfrm>
            <a:off x="275275" y="238825"/>
            <a:ext cx="201375" cy="253158"/>
          </a:xfrm>
          <a:prstGeom prst="rect">
            <a:avLst/>
          </a:prstGeom>
          <a:noFill/>
          <a:ln>
            <a:noFill/>
          </a:ln>
        </p:spPr>
      </p:pic>
      <p:sp>
        <p:nvSpPr>
          <p:cNvPr id="166" name="Google Shape;166;p32"/>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2"/>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68" name="Google Shape;168;p32"/>
          <p:cNvSpPr txBox="1"/>
          <p:nvPr>
            <p:ph type="title"/>
          </p:nvPr>
        </p:nvSpPr>
        <p:spPr>
          <a:xfrm>
            <a:off x="658075" y="590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69" name="Google Shape;169;p32"/>
          <p:cNvSpPr txBox="1"/>
          <p:nvPr>
            <p:ph idx="1" type="body"/>
          </p:nvPr>
        </p:nvSpPr>
        <p:spPr>
          <a:xfrm>
            <a:off x="648000" y="1491340"/>
            <a:ext cx="7844400" cy="3637200"/>
          </a:xfrm>
          <a:prstGeom prst="rect">
            <a:avLst/>
          </a:prstGeom>
          <a:noFill/>
          <a:ln>
            <a:noFill/>
          </a:ln>
        </p:spPr>
        <p:txBody>
          <a:bodyPr anchorCtr="0" anchor="t" bIns="0" lIns="0" spcFirstLastPara="1" rIns="0" wrap="square" tIns="0">
            <a:noAutofit/>
          </a:bodyPr>
          <a:lstStyle>
            <a:lvl1pPr indent="-298450" lvl="0" marL="457200" rtl="0" algn="ctr">
              <a:lnSpc>
                <a:spcPct val="115000"/>
              </a:lnSpc>
              <a:spcBef>
                <a:spcPts val="0"/>
              </a:spcBef>
              <a:spcAft>
                <a:spcPts val="0"/>
              </a:spcAft>
              <a:buSzPts val="1100"/>
              <a:buFont typeface="Raleway"/>
              <a:buChar char="●"/>
              <a:defRPr sz="1100">
                <a:latin typeface="Raleway"/>
                <a:ea typeface="Raleway"/>
                <a:cs typeface="Raleway"/>
                <a:sym typeface="Raleway"/>
              </a:defRPr>
            </a:lvl1pPr>
            <a:lvl2pPr indent="-298450" lvl="1" marL="914400" rtl="0" algn="ctr">
              <a:lnSpc>
                <a:spcPct val="115000"/>
              </a:lnSpc>
              <a:spcBef>
                <a:spcPts val="0"/>
              </a:spcBef>
              <a:spcAft>
                <a:spcPts val="0"/>
              </a:spcAft>
              <a:buSzPts val="1100"/>
              <a:buFont typeface="Raleway"/>
              <a:buChar char="○"/>
              <a:defRPr sz="1100">
                <a:latin typeface="Raleway"/>
                <a:ea typeface="Raleway"/>
                <a:cs typeface="Raleway"/>
                <a:sym typeface="Raleway"/>
              </a:defRPr>
            </a:lvl2pPr>
            <a:lvl3pPr indent="-298450" lvl="2" marL="1371600" rtl="0" algn="ctr">
              <a:lnSpc>
                <a:spcPct val="115000"/>
              </a:lnSpc>
              <a:spcBef>
                <a:spcPts val="0"/>
              </a:spcBef>
              <a:spcAft>
                <a:spcPts val="0"/>
              </a:spcAft>
              <a:buSzPts val="1100"/>
              <a:buFont typeface="Raleway"/>
              <a:buChar char="■"/>
              <a:defRPr sz="1100">
                <a:latin typeface="Raleway"/>
                <a:ea typeface="Raleway"/>
                <a:cs typeface="Raleway"/>
                <a:sym typeface="Raleway"/>
              </a:defRPr>
            </a:lvl3pPr>
            <a:lvl4pPr indent="-298450" lvl="3" marL="1828800" rtl="0" algn="ctr">
              <a:lnSpc>
                <a:spcPct val="115000"/>
              </a:lnSpc>
              <a:spcBef>
                <a:spcPts val="0"/>
              </a:spcBef>
              <a:spcAft>
                <a:spcPts val="0"/>
              </a:spcAft>
              <a:buSzPts val="1100"/>
              <a:buFont typeface="Raleway"/>
              <a:buChar char="●"/>
              <a:defRPr sz="1100">
                <a:latin typeface="Raleway"/>
                <a:ea typeface="Raleway"/>
                <a:cs typeface="Raleway"/>
                <a:sym typeface="Raleway"/>
              </a:defRPr>
            </a:lvl4pPr>
            <a:lvl5pPr indent="-298450" lvl="4" marL="2286000" rtl="0" algn="ctr">
              <a:lnSpc>
                <a:spcPct val="115000"/>
              </a:lnSpc>
              <a:spcBef>
                <a:spcPts val="0"/>
              </a:spcBef>
              <a:spcAft>
                <a:spcPts val="0"/>
              </a:spcAft>
              <a:buSzPts val="1100"/>
              <a:buFont typeface="Raleway"/>
              <a:buChar char="○"/>
              <a:defRPr sz="1100">
                <a:latin typeface="Raleway"/>
                <a:ea typeface="Raleway"/>
                <a:cs typeface="Raleway"/>
                <a:sym typeface="Raleway"/>
              </a:defRPr>
            </a:lvl5pPr>
            <a:lvl6pPr indent="-298450" lvl="5" marL="2743200" rtl="0" algn="ctr">
              <a:lnSpc>
                <a:spcPct val="115000"/>
              </a:lnSpc>
              <a:spcBef>
                <a:spcPts val="0"/>
              </a:spcBef>
              <a:spcAft>
                <a:spcPts val="0"/>
              </a:spcAft>
              <a:buSzPts val="1100"/>
              <a:buFont typeface="Raleway"/>
              <a:buChar char="■"/>
              <a:defRPr sz="1100">
                <a:latin typeface="Raleway"/>
                <a:ea typeface="Raleway"/>
                <a:cs typeface="Raleway"/>
                <a:sym typeface="Raleway"/>
              </a:defRPr>
            </a:lvl6pPr>
            <a:lvl7pPr indent="-298450" lvl="6" marL="3200400" rtl="0" algn="ctr">
              <a:lnSpc>
                <a:spcPct val="115000"/>
              </a:lnSpc>
              <a:spcBef>
                <a:spcPts val="0"/>
              </a:spcBef>
              <a:spcAft>
                <a:spcPts val="0"/>
              </a:spcAft>
              <a:buSzPts val="1100"/>
              <a:buFont typeface="Raleway"/>
              <a:buChar char="●"/>
              <a:defRPr sz="1100">
                <a:latin typeface="Raleway"/>
                <a:ea typeface="Raleway"/>
                <a:cs typeface="Raleway"/>
                <a:sym typeface="Raleway"/>
              </a:defRPr>
            </a:lvl7pPr>
            <a:lvl8pPr indent="-298450" lvl="7" marL="3657600" rtl="0" algn="ctr">
              <a:lnSpc>
                <a:spcPct val="115000"/>
              </a:lnSpc>
              <a:spcBef>
                <a:spcPts val="0"/>
              </a:spcBef>
              <a:spcAft>
                <a:spcPts val="0"/>
              </a:spcAft>
              <a:buSzPts val="1100"/>
              <a:buFont typeface="Raleway"/>
              <a:buChar char="○"/>
              <a:defRPr sz="1100">
                <a:latin typeface="Raleway"/>
                <a:ea typeface="Raleway"/>
                <a:cs typeface="Raleway"/>
                <a:sym typeface="Raleway"/>
              </a:defRPr>
            </a:lvl8pPr>
            <a:lvl9pPr indent="-298450" lvl="8" marL="4114800" rtl="0" algn="ctr">
              <a:lnSpc>
                <a:spcPct val="115000"/>
              </a:lnSpc>
              <a:spcBef>
                <a:spcPts val="0"/>
              </a:spcBef>
              <a:spcAft>
                <a:spcPts val="0"/>
              </a:spcAft>
              <a:buSzPts val="1100"/>
              <a:buFont typeface="Raleway"/>
              <a:buChar char="■"/>
              <a:defRPr sz="1100">
                <a:latin typeface="Raleway"/>
                <a:ea typeface="Raleway"/>
                <a:cs typeface="Raleway"/>
                <a:sym typeface="Raleway"/>
              </a:defRPr>
            </a:lvl9pPr>
          </a:lstStyle>
          <a:p/>
        </p:txBody>
      </p:sp>
      <p:cxnSp>
        <p:nvCxnSpPr>
          <p:cNvPr id="170" name="Google Shape;170;p32"/>
          <p:cNvCxnSpPr/>
          <p:nvPr/>
        </p:nvCxnSpPr>
        <p:spPr>
          <a:xfrm>
            <a:off x="3877050" y="1120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71" name="Google Shape;171;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Raleway"/>
                <a:ea typeface="Raleway"/>
                <a:cs typeface="Raleway"/>
                <a:sym typeface="Raleway"/>
              </a:defRPr>
            </a:lvl1pPr>
            <a:lvl2pPr lvl="1">
              <a:buNone/>
              <a:defRPr>
                <a:solidFill>
                  <a:srgbClr val="000000"/>
                </a:solidFill>
                <a:latin typeface="Raleway"/>
                <a:ea typeface="Raleway"/>
                <a:cs typeface="Raleway"/>
                <a:sym typeface="Raleway"/>
              </a:defRPr>
            </a:lvl2pPr>
            <a:lvl3pPr lvl="2">
              <a:buNone/>
              <a:defRPr>
                <a:solidFill>
                  <a:srgbClr val="000000"/>
                </a:solidFill>
                <a:latin typeface="Raleway"/>
                <a:ea typeface="Raleway"/>
                <a:cs typeface="Raleway"/>
                <a:sym typeface="Raleway"/>
              </a:defRPr>
            </a:lvl3pPr>
            <a:lvl4pPr lvl="3">
              <a:buNone/>
              <a:defRPr>
                <a:solidFill>
                  <a:srgbClr val="000000"/>
                </a:solidFill>
                <a:latin typeface="Raleway"/>
                <a:ea typeface="Raleway"/>
                <a:cs typeface="Raleway"/>
                <a:sym typeface="Raleway"/>
              </a:defRPr>
            </a:lvl4pPr>
            <a:lvl5pPr lvl="4">
              <a:buNone/>
              <a:defRPr>
                <a:solidFill>
                  <a:srgbClr val="000000"/>
                </a:solidFill>
                <a:latin typeface="Raleway"/>
                <a:ea typeface="Raleway"/>
                <a:cs typeface="Raleway"/>
                <a:sym typeface="Raleway"/>
              </a:defRPr>
            </a:lvl5pPr>
            <a:lvl6pPr lvl="5">
              <a:buNone/>
              <a:defRPr>
                <a:solidFill>
                  <a:srgbClr val="000000"/>
                </a:solidFill>
                <a:latin typeface="Raleway"/>
                <a:ea typeface="Raleway"/>
                <a:cs typeface="Raleway"/>
                <a:sym typeface="Raleway"/>
              </a:defRPr>
            </a:lvl6pPr>
            <a:lvl7pPr lvl="6">
              <a:buNone/>
              <a:defRPr>
                <a:solidFill>
                  <a:srgbClr val="000000"/>
                </a:solidFill>
                <a:latin typeface="Raleway"/>
                <a:ea typeface="Raleway"/>
                <a:cs typeface="Raleway"/>
                <a:sym typeface="Raleway"/>
              </a:defRPr>
            </a:lvl7pPr>
            <a:lvl8pPr lvl="7">
              <a:buNone/>
              <a:defRPr>
                <a:solidFill>
                  <a:srgbClr val="000000"/>
                </a:solidFill>
                <a:latin typeface="Raleway"/>
                <a:ea typeface="Raleway"/>
                <a:cs typeface="Raleway"/>
                <a:sym typeface="Raleway"/>
              </a:defRPr>
            </a:lvl8pPr>
            <a:lvl9pPr lvl="8">
              <a:buNone/>
              <a:defRPr>
                <a:solidFill>
                  <a:srgbClr val="000000"/>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_body_Center_small 1">
  <p:cSld name="TITLE_AND_BODY_2_7">
    <p:spTree>
      <p:nvGrpSpPr>
        <p:cNvPr id="172" name="Shape 172"/>
        <p:cNvGrpSpPr/>
        <p:nvPr/>
      </p:nvGrpSpPr>
      <p:grpSpPr>
        <a:xfrm>
          <a:off x="0" y="0"/>
          <a:ext cx="0" cy="0"/>
          <a:chOff x="0" y="0"/>
          <a:chExt cx="0" cy="0"/>
        </a:xfrm>
      </p:grpSpPr>
      <p:pic>
        <p:nvPicPr>
          <p:cNvPr id="173" name="Google Shape;173;p33"/>
          <p:cNvPicPr preferRelativeResize="0"/>
          <p:nvPr/>
        </p:nvPicPr>
        <p:blipFill>
          <a:blip r:embed="rId2">
            <a:alphaModFix/>
          </a:blip>
          <a:stretch>
            <a:fillRect/>
          </a:stretch>
        </p:blipFill>
        <p:spPr>
          <a:xfrm>
            <a:off x="275275" y="238825"/>
            <a:ext cx="201375" cy="253158"/>
          </a:xfrm>
          <a:prstGeom prst="rect">
            <a:avLst/>
          </a:prstGeom>
          <a:noFill/>
          <a:ln>
            <a:noFill/>
          </a:ln>
        </p:spPr>
      </p:pic>
      <p:sp>
        <p:nvSpPr>
          <p:cNvPr id="174" name="Google Shape;174;p33"/>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3"/>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76" name="Google Shape;176;p33"/>
          <p:cNvSpPr txBox="1"/>
          <p:nvPr>
            <p:ph type="title"/>
          </p:nvPr>
        </p:nvSpPr>
        <p:spPr>
          <a:xfrm>
            <a:off x="658075" y="590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77" name="Google Shape;177;p33"/>
          <p:cNvSpPr txBox="1"/>
          <p:nvPr>
            <p:ph idx="1" type="body"/>
          </p:nvPr>
        </p:nvSpPr>
        <p:spPr>
          <a:xfrm>
            <a:off x="648000" y="1491340"/>
            <a:ext cx="7844400" cy="3637200"/>
          </a:xfrm>
          <a:prstGeom prst="rect">
            <a:avLst/>
          </a:prstGeom>
          <a:noFill/>
          <a:ln>
            <a:noFill/>
          </a:ln>
        </p:spPr>
        <p:txBody>
          <a:bodyPr anchorCtr="0" anchor="t" bIns="0" lIns="0" spcFirstLastPara="1" rIns="0" wrap="square" tIns="0">
            <a:noAutofit/>
          </a:bodyPr>
          <a:lstStyle>
            <a:lvl1pPr indent="-298450" lvl="0" marL="457200" rtl="0" algn="ctr">
              <a:lnSpc>
                <a:spcPct val="115000"/>
              </a:lnSpc>
              <a:spcBef>
                <a:spcPts val="0"/>
              </a:spcBef>
              <a:spcAft>
                <a:spcPts val="0"/>
              </a:spcAft>
              <a:buSzPts val="1100"/>
              <a:buFont typeface="Raleway"/>
              <a:buChar char="●"/>
              <a:defRPr sz="1100">
                <a:latin typeface="Raleway"/>
                <a:ea typeface="Raleway"/>
                <a:cs typeface="Raleway"/>
                <a:sym typeface="Raleway"/>
              </a:defRPr>
            </a:lvl1pPr>
            <a:lvl2pPr indent="-298450" lvl="1" marL="914400" rtl="0" algn="ctr">
              <a:lnSpc>
                <a:spcPct val="115000"/>
              </a:lnSpc>
              <a:spcBef>
                <a:spcPts val="0"/>
              </a:spcBef>
              <a:spcAft>
                <a:spcPts val="0"/>
              </a:spcAft>
              <a:buSzPts val="1100"/>
              <a:buFont typeface="Raleway"/>
              <a:buChar char="○"/>
              <a:defRPr sz="1100">
                <a:latin typeface="Raleway"/>
                <a:ea typeface="Raleway"/>
                <a:cs typeface="Raleway"/>
                <a:sym typeface="Raleway"/>
              </a:defRPr>
            </a:lvl2pPr>
            <a:lvl3pPr indent="-298450" lvl="2" marL="1371600" rtl="0" algn="ctr">
              <a:lnSpc>
                <a:spcPct val="115000"/>
              </a:lnSpc>
              <a:spcBef>
                <a:spcPts val="0"/>
              </a:spcBef>
              <a:spcAft>
                <a:spcPts val="0"/>
              </a:spcAft>
              <a:buSzPts val="1100"/>
              <a:buFont typeface="Raleway"/>
              <a:buChar char="■"/>
              <a:defRPr sz="1100">
                <a:latin typeface="Raleway"/>
                <a:ea typeface="Raleway"/>
                <a:cs typeface="Raleway"/>
                <a:sym typeface="Raleway"/>
              </a:defRPr>
            </a:lvl3pPr>
            <a:lvl4pPr indent="-298450" lvl="3" marL="1828800" rtl="0" algn="ctr">
              <a:lnSpc>
                <a:spcPct val="115000"/>
              </a:lnSpc>
              <a:spcBef>
                <a:spcPts val="0"/>
              </a:spcBef>
              <a:spcAft>
                <a:spcPts val="0"/>
              </a:spcAft>
              <a:buSzPts val="1100"/>
              <a:buFont typeface="Raleway"/>
              <a:buChar char="●"/>
              <a:defRPr sz="1100">
                <a:latin typeface="Raleway"/>
                <a:ea typeface="Raleway"/>
                <a:cs typeface="Raleway"/>
                <a:sym typeface="Raleway"/>
              </a:defRPr>
            </a:lvl4pPr>
            <a:lvl5pPr indent="-298450" lvl="4" marL="2286000" rtl="0" algn="ctr">
              <a:lnSpc>
                <a:spcPct val="115000"/>
              </a:lnSpc>
              <a:spcBef>
                <a:spcPts val="0"/>
              </a:spcBef>
              <a:spcAft>
                <a:spcPts val="0"/>
              </a:spcAft>
              <a:buSzPts val="1100"/>
              <a:buFont typeface="Raleway"/>
              <a:buChar char="○"/>
              <a:defRPr sz="1100">
                <a:latin typeface="Raleway"/>
                <a:ea typeface="Raleway"/>
                <a:cs typeface="Raleway"/>
                <a:sym typeface="Raleway"/>
              </a:defRPr>
            </a:lvl5pPr>
            <a:lvl6pPr indent="-298450" lvl="5" marL="2743200" rtl="0" algn="ctr">
              <a:lnSpc>
                <a:spcPct val="115000"/>
              </a:lnSpc>
              <a:spcBef>
                <a:spcPts val="0"/>
              </a:spcBef>
              <a:spcAft>
                <a:spcPts val="0"/>
              </a:spcAft>
              <a:buSzPts val="1100"/>
              <a:buFont typeface="Raleway"/>
              <a:buChar char="■"/>
              <a:defRPr sz="1100">
                <a:latin typeface="Raleway"/>
                <a:ea typeface="Raleway"/>
                <a:cs typeface="Raleway"/>
                <a:sym typeface="Raleway"/>
              </a:defRPr>
            </a:lvl6pPr>
            <a:lvl7pPr indent="-298450" lvl="6" marL="3200400" rtl="0" algn="ctr">
              <a:lnSpc>
                <a:spcPct val="115000"/>
              </a:lnSpc>
              <a:spcBef>
                <a:spcPts val="0"/>
              </a:spcBef>
              <a:spcAft>
                <a:spcPts val="0"/>
              </a:spcAft>
              <a:buSzPts val="1100"/>
              <a:buFont typeface="Raleway"/>
              <a:buChar char="●"/>
              <a:defRPr sz="1100">
                <a:latin typeface="Raleway"/>
                <a:ea typeface="Raleway"/>
                <a:cs typeface="Raleway"/>
                <a:sym typeface="Raleway"/>
              </a:defRPr>
            </a:lvl7pPr>
            <a:lvl8pPr indent="-298450" lvl="7" marL="3657600" rtl="0" algn="ctr">
              <a:lnSpc>
                <a:spcPct val="115000"/>
              </a:lnSpc>
              <a:spcBef>
                <a:spcPts val="0"/>
              </a:spcBef>
              <a:spcAft>
                <a:spcPts val="0"/>
              </a:spcAft>
              <a:buSzPts val="1100"/>
              <a:buFont typeface="Raleway"/>
              <a:buChar char="○"/>
              <a:defRPr sz="1100">
                <a:latin typeface="Raleway"/>
                <a:ea typeface="Raleway"/>
                <a:cs typeface="Raleway"/>
                <a:sym typeface="Raleway"/>
              </a:defRPr>
            </a:lvl8pPr>
            <a:lvl9pPr indent="-298450" lvl="8" marL="4114800" rtl="0" algn="ctr">
              <a:lnSpc>
                <a:spcPct val="115000"/>
              </a:lnSpc>
              <a:spcBef>
                <a:spcPts val="0"/>
              </a:spcBef>
              <a:spcAft>
                <a:spcPts val="0"/>
              </a:spcAft>
              <a:buSzPts val="1100"/>
              <a:buFont typeface="Raleway"/>
              <a:buChar char="■"/>
              <a:defRPr sz="1100">
                <a:latin typeface="Raleway"/>
                <a:ea typeface="Raleway"/>
                <a:cs typeface="Raleway"/>
                <a:sym typeface="Raleway"/>
              </a:defRPr>
            </a:lvl9pPr>
          </a:lstStyle>
          <a:p/>
        </p:txBody>
      </p:sp>
      <p:cxnSp>
        <p:nvCxnSpPr>
          <p:cNvPr id="178" name="Google Shape;178;p33"/>
          <p:cNvCxnSpPr/>
          <p:nvPr/>
        </p:nvCxnSpPr>
        <p:spPr>
          <a:xfrm>
            <a:off x="3877050" y="1120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79" name="Google Shape;179;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Raleway"/>
                <a:ea typeface="Raleway"/>
                <a:cs typeface="Raleway"/>
                <a:sym typeface="Raleway"/>
              </a:defRPr>
            </a:lvl1pPr>
            <a:lvl2pPr lvl="1">
              <a:buNone/>
              <a:defRPr>
                <a:solidFill>
                  <a:srgbClr val="000000"/>
                </a:solidFill>
                <a:latin typeface="Raleway"/>
                <a:ea typeface="Raleway"/>
                <a:cs typeface="Raleway"/>
                <a:sym typeface="Raleway"/>
              </a:defRPr>
            </a:lvl2pPr>
            <a:lvl3pPr lvl="2">
              <a:buNone/>
              <a:defRPr>
                <a:solidFill>
                  <a:srgbClr val="000000"/>
                </a:solidFill>
                <a:latin typeface="Raleway"/>
                <a:ea typeface="Raleway"/>
                <a:cs typeface="Raleway"/>
                <a:sym typeface="Raleway"/>
              </a:defRPr>
            </a:lvl3pPr>
            <a:lvl4pPr lvl="3">
              <a:buNone/>
              <a:defRPr>
                <a:solidFill>
                  <a:srgbClr val="000000"/>
                </a:solidFill>
                <a:latin typeface="Raleway"/>
                <a:ea typeface="Raleway"/>
                <a:cs typeface="Raleway"/>
                <a:sym typeface="Raleway"/>
              </a:defRPr>
            </a:lvl4pPr>
            <a:lvl5pPr lvl="4">
              <a:buNone/>
              <a:defRPr>
                <a:solidFill>
                  <a:srgbClr val="000000"/>
                </a:solidFill>
                <a:latin typeface="Raleway"/>
                <a:ea typeface="Raleway"/>
                <a:cs typeface="Raleway"/>
                <a:sym typeface="Raleway"/>
              </a:defRPr>
            </a:lvl5pPr>
            <a:lvl6pPr lvl="5">
              <a:buNone/>
              <a:defRPr>
                <a:solidFill>
                  <a:srgbClr val="000000"/>
                </a:solidFill>
                <a:latin typeface="Raleway"/>
                <a:ea typeface="Raleway"/>
                <a:cs typeface="Raleway"/>
                <a:sym typeface="Raleway"/>
              </a:defRPr>
            </a:lvl6pPr>
            <a:lvl7pPr lvl="6">
              <a:buNone/>
              <a:defRPr>
                <a:solidFill>
                  <a:srgbClr val="000000"/>
                </a:solidFill>
                <a:latin typeface="Raleway"/>
                <a:ea typeface="Raleway"/>
                <a:cs typeface="Raleway"/>
                <a:sym typeface="Raleway"/>
              </a:defRPr>
            </a:lvl7pPr>
            <a:lvl8pPr lvl="7">
              <a:buNone/>
              <a:defRPr>
                <a:solidFill>
                  <a:srgbClr val="000000"/>
                </a:solidFill>
                <a:latin typeface="Raleway"/>
                <a:ea typeface="Raleway"/>
                <a:cs typeface="Raleway"/>
                <a:sym typeface="Raleway"/>
              </a:defRPr>
            </a:lvl8pPr>
            <a:lvl9pPr lvl="8">
              <a:buNone/>
              <a:defRPr>
                <a:solidFill>
                  <a:srgbClr val="000000"/>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_body_Center_small 2">
  <p:cSld name="TITLE_AND_BODY_2_8">
    <p:spTree>
      <p:nvGrpSpPr>
        <p:cNvPr id="180" name="Shape 180"/>
        <p:cNvGrpSpPr/>
        <p:nvPr/>
      </p:nvGrpSpPr>
      <p:grpSpPr>
        <a:xfrm>
          <a:off x="0" y="0"/>
          <a:ext cx="0" cy="0"/>
          <a:chOff x="0" y="0"/>
          <a:chExt cx="0" cy="0"/>
        </a:xfrm>
      </p:grpSpPr>
      <p:pic>
        <p:nvPicPr>
          <p:cNvPr id="181" name="Google Shape;181;p34"/>
          <p:cNvPicPr preferRelativeResize="0"/>
          <p:nvPr/>
        </p:nvPicPr>
        <p:blipFill>
          <a:blip r:embed="rId2">
            <a:alphaModFix/>
          </a:blip>
          <a:stretch>
            <a:fillRect/>
          </a:stretch>
        </p:blipFill>
        <p:spPr>
          <a:xfrm>
            <a:off x="275275" y="238825"/>
            <a:ext cx="201375" cy="253158"/>
          </a:xfrm>
          <a:prstGeom prst="rect">
            <a:avLst/>
          </a:prstGeom>
          <a:noFill/>
          <a:ln>
            <a:noFill/>
          </a:ln>
        </p:spPr>
      </p:pic>
      <p:sp>
        <p:nvSpPr>
          <p:cNvPr id="182" name="Google Shape;182;p34"/>
          <p:cNvSpPr/>
          <p:nvPr/>
        </p:nvSpPr>
        <p:spPr>
          <a:xfrm>
            <a:off x="3498750" y="4787306"/>
            <a:ext cx="2146500" cy="169500"/>
          </a:xfrm>
          <a:prstGeom prst="rect">
            <a:avLst/>
          </a:prstGeom>
          <a:solidFill>
            <a:srgbClr val="2E42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4"/>
          <p:cNvSpPr txBox="1"/>
          <p:nvPr/>
        </p:nvSpPr>
        <p:spPr>
          <a:xfrm>
            <a:off x="692409" y="4752240"/>
            <a:ext cx="7759500" cy="169500"/>
          </a:xfrm>
          <a:prstGeom prst="rect">
            <a:avLst/>
          </a:prstGeom>
          <a:noFill/>
          <a:ln>
            <a:noFill/>
          </a:ln>
        </p:spPr>
        <p:txBody>
          <a:bodyPr anchorCtr="0" anchor="t" bIns="71425" lIns="71425" spcFirstLastPara="1" rIns="71425" wrap="square" tIns="71425">
            <a:noAutofit/>
          </a:bodyPr>
          <a:lstStyle/>
          <a:p>
            <a:pPr indent="0" lvl="0" marL="0" rtl="0" algn="ctr">
              <a:lnSpc>
                <a:spcPct val="115000"/>
              </a:lnSpc>
              <a:spcBef>
                <a:spcPts val="0"/>
              </a:spcBef>
              <a:spcAft>
                <a:spcPts val="0"/>
              </a:spcAft>
              <a:buNone/>
            </a:pPr>
            <a:r>
              <a:rPr lang="en" sz="600">
                <a:solidFill>
                  <a:srgbClr val="FFFFFF"/>
                </a:solidFill>
                <a:latin typeface="Space Mono"/>
                <a:ea typeface="Space Mono"/>
                <a:cs typeface="Space Mono"/>
                <a:sym typeface="Space Mono"/>
              </a:rPr>
              <a:t>Peltarion - the operational AI platform</a:t>
            </a:r>
            <a:endParaRPr sz="600">
              <a:solidFill>
                <a:srgbClr val="FFFFFF"/>
              </a:solidFill>
              <a:latin typeface="Space Mono"/>
              <a:ea typeface="Space Mono"/>
              <a:cs typeface="Space Mono"/>
              <a:sym typeface="Space Mono"/>
            </a:endParaRPr>
          </a:p>
        </p:txBody>
      </p:sp>
      <p:sp>
        <p:nvSpPr>
          <p:cNvPr id="184" name="Google Shape;184;p34"/>
          <p:cNvSpPr txBox="1"/>
          <p:nvPr>
            <p:ph type="title"/>
          </p:nvPr>
        </p:nvSpPr>
        <p:spPr>
          <a:xfrm>
            <a:off x="658075" y="590627"/>
            <a:ext cx="7834200" cy="3021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None/>
              <a:defRPr sz="2400">
                <a:solidFill>
                  <a:srgbClr val="111F27"/>
                </a:solidFill>
                <a:latin typeface="Raleway"/>
                <a:ea typeface="Raleway"/>
                <a:cs typeface="Raleway"/>
                <a:sym typeface="Raleway"/>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85" name="Google Shape;185;p34"/>
          <p:cNvSpPr txBox="1"/>
          <p:nvPr>
            <p:ph idx="1" type="body"/>
          </p:nvPr>
        </p:nvSpPr>
        <p:spPr>
          <a:xfrm>
            <a:off x="648000" y="1491340"/>
            <a:ext cx="7844400" cy="3637200"/>
          </a:xfrm>
          <a:prstGeom prst="rect">
            <a:avLst/>
          </a:prstGeom>
          <a:noFill/>
          <a:ln>
            <a:noFill/>
          </a:ln>
        </p:spPr>
        <p:txBody>
          <a:bodyPr anchorCtr="0" anchor="t" bIns="0" lIns="0" spcFirstLastPara="1" rIns="0" wrap="square" tIns="0">
            <a:noAutofit/>
          </a:bodyPr>
          <a:lstStyle>
            <a:lvl1pPr indent="-298450" lvl="0" marL="457200" rtl="0" algn="ctr">
              <a:lnSpc>
                <a:spcPct val="115000"/>
              </a:lnSpc>
              <a:spcBef>
                <a:spcPts val="0"/>
              </a:spcBef>
              <a:spcAft>
                <a:spcPts val="0"/>
              </a:spcAft>
              <a:buSzPts val="1100"/>
              <a:buFont typeface="Raleway"/>
              <a:buChar char="●"/>
              <a:defRPr sz="1100">
                <a:latin typeface="Raleway"/>
                <a:ea typeface="Raleway"/>
                <a:cs typeface="Raleway"/>
                <a:sym typeface="Raleway"/>
              </a:defRPr>
            </a:lvl1pPr>
            <a:lvl2pPr indent="-298450" lvl="1" marL="914400" rtl="0" algn="ctr">
              <a:lnSpc>
                <a:spcPct val="115000"/>
              </a:lnSpc>
              <a:spcBef>
                <a:spcPts val="0"/>
              </a:spcBef>
              <a:spcAft>
                <a:spcPts val="0"/>
              </a:spcAft>
              <a:buSzPts val="1100"/>
              <a:buFont typeface="Raleway"/>
              <a:buChar char="○"/>
              <a:defRPr sz="1100">
                <a:latin typeface="Raleway"/>
                <a:ea typeface="Raleway"/>
                <a:cs typeface="Raleway"/>
                <a:sym typeface="Raleway"/>
              </a:defRPr>
            </a:lvl2pPr>
            <a:lvl3pPr indent="-298450" lvl="2" marL="1371600" rtl="0" algn="ctr">
              <a:lnSpc>
                <a:spcPct val="115000"/>
              </a:lnSpc>
              <a:spcBef>
                <a:spcPts val="0"/>
              </a:spcBef>
              <a:spcAft>
                <a:spcPts val="0"/>
              </a:spcAft>
              <a:buSzPts val="1100"/>
              <a:buFont typeface="Raleway"/>
              <a:buChar char="■"/>
              <a:defRPr sz="1100">
                <a:latin typeface="Raleway"/>
                <a:ea typeface="Raleway"/>
                <a:cs typeface="Raleway"/>
                <a:sym typeface="Raleway"/>
              </a:defRPr>
            </a:lvl3pPr>
            <a:lvl4pPr indent="-298450" lvl="3" marL="1828800" rtl="0" algn="ctr">
              <a:lnSpc>
                <a:spcPct val="115000"/>
              </a:lnSpc>
              <a:spcBef>
                <a:spcPts val="0"/>
              </a:spcBef>
              <a:spcAft>
                <a:spcPts val="0"/>
              </a:spcAft>
              <a:buSzPts val="1100"/>
              <a:buFont typeface="Raleway"/>
              <a:buChar char="●"/>
              <a:defRPr sz="1100">
                <a:latin typeface="Raleway"/>
                <a:ea typeface="Raleway"/>
                <a:cs typeface="Raleway"/>
                <a:sym typeface="Raleway"/>
              </a:defRPr>
            </a:lvl4pPr>
            <a:lvl5pPr indent="-298450" lvl="4" marL="2286000" rtl="0" algn="ctr">
              <a:lnSpc>
                <a:spcPct val="115000"/>
              </a:lnSpc>
              <a:spcBef>
                <a:spcPts val="0"/>
              </a:spcBef>
              <a:spcAft>
                <a:spcPts val="0"/>
              </a:spcAft>
              <a:buSzPts val="1100"/>
              <a:buFont typeface="Raleway"/>
              <a:buChar char="○"/>
              <a:defRPr sz="1100">
                <a:latin typeface="Raleway"/>
                <a:ea typeface="Raleway"/>
                <a:cs typeface="Raleway"/>
                <a:sym typeface="Raleway"/>
              </a:defRPr>
            </a:lvl5pPr>
            <a:lvl6pPr indent="-298450" lvl="5" marL="2743200" rtl="0" algn="ctr">
              <a:lnSpc>
                <a:spcPct val="115000"/>
              </a:lnSpc>
              <a:spcBef>
                <a:spcPts val="0"/>
              </a:spcBef>
              <a:spcAft>
                <a:spcPts val="0"/>
              </a:spcAft>
              <a:buSzPts val="1100"/>
              <a:buFont typeface="Raleway"/>
              <a:buChar char="■"/>
              <a:defRPr sz="1100">
                <a:latin typeface="Raleway"/>
                <a:ea typeface="Raleway"/>
                <a:cs typeface="Raleway"/>
                <a:sym typeface="Raleway"/>
              </a:defRPr>
            </a:lvl6pPr>
            <a:lvl7pPr indent="-298450" lvl="6" marL="3200400" rtl="0" algn="ctr">
              <a:lnSpc>
                <a:spcPct val="115000"/>
              </a:lnSpc>
              <a:spcBef>
                <a:spcPts val="0"/>
              </a:spcBef>
              <a:spcAft>
                <a:spcPts val="0"/>
              </a:spcAft>
              <a:buSzPts val="1100"/>
              <a:buFont typeface="Raleway"/>
              <a:buChar char="●"/>
              <a:defRPr sz="1100">
                <a:latin typeface="Raleway"/>
                <a:ea typeface="Raleway"/>
                <a:cs typeface="Raleway"/>
                <a:sym typeface="Raleway"/>
              </a:defRPr>
            </a:lvl7pPr>
            <a:lvl8pPr indent="-298450" lvl="7" marL="3657600" rtl="0" algn="ctr">
              <a:lnSpc>
                <a:spcPct val="115000"/>
              </a:lnSpc>
              <a:spcBef>
                <a:spcPts val="0"/>
              </a:spcBef>
              <a:spcAft>
                <a:spcPts val="0"/>
              </a:spcAft>
              <a:buSzPts val="1100"/>
              <a:buFont typeface="Raleway"/>
              <a:buChar char="○"/>
              <a:defRPr sz="1100">
                <a:latin typeface="Raleway"/>
                <a:ea typeface="Raleway"/>
                <a:cs typeface="Raleway"/>
                <a:sym typeface="Raleway"/>
              </a:defRPr>
            </a:lvl8pPr>
            <a:lvl9pPr indent="-298450" lvl="8" marL="4114800" rtl="0" algn="ctr">
              <a:lnSpc>
                <a:spcPct val="115000"/>
              </a:lnSpc>
              <a:spcBef>
                <a:spcPts val="0"/>
              </a:spcBef>
              <a:spcAft>
                <a:spcPts val="0"/>
              </a:spcAft>
              <a:buSzPts val="1100"/>
              <a:buFont typeface="Raleway"/>
              <a:buChar char="■"/>
              <a:defRPr sz="1100">
                <a:latin typeface="Raleway"/>
                <a:ea typeface="Raleway"/>
                <a:cs typeface="Raleway"/>
                <a:sym typeface="Raleway"/>
              </a:defRPr>
            </a:lvl9pPr>
          </a:lstStyle>
          <a:p/>
        </p:txBody>
      </p:sp>
      <p:cxnSp>
        <p:nvCxnSpPr>
          <p:cNvPr id="186" name="Google Shape;186;p34"/>
          <p:cNvCxnSpPr/>
          <p:nvPr/>
        </p:nvCxnSpPr>
        <p:spPr>
          <a:xfrm>
            <a:off x="3877050" y="1120675"/>
            <a:ext cx="1389900" cy="0"/>
          </a:xfrm>
          <a:prstGeom prst="straightConnector1">
            <a:avLst/>
          </a:prstGeom>
          <a:noFill/>
          <a:ln cap="flat" cmpd="sng" w="19050">
            <a:solidFill>
              <a:srgbClr val="F04E4C"/>
            </a:solidFill>
            <a:prstDash val="solid"/>
            <a:miter lim="400000"/>
            <a:headEnd len="sm" w="sm" type="none"/>
            <a:tailEnd len="sm" w="sm" type="none"/>
          </a:ln>
        </p:spPr>
      </p:cxnSp>
      <p:sp>
        <p:nvSpPr>
          <p:cNvPr id="187" name="Google Shape;18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000000"/>
                </a:solidFill>
                <a:latin typeface="Raleway"/>
                <a:ea typeface="Raleway"/>
                <a:cs typeface="Raleway"/>
                <a:sym typeface="Raleway"/>
              </a:defRPr>
            </a:lvl1pPr>
            <a:lvl2pPr lvl="1">
              <a:buNone/>
              <a:defRPr>
                <a:solidFill>
                  <a:srgbClr val="000000"/>
                </a:solidFill>
                <a:latin typeface="Raleway"/>
                <a:ea typeface="Raleway"/>
                <a:cs typeface="Raleway"/>
                <a:sym typeface="Raleway"/>
              </a:defRPr>
            </a:lvl2pPr>
            <a:lvl3pPr lvl="2">
              <a:buNone/>
              <a:defRPr>
                <a:solidFill>
                  <a:srgbClr val="000000"/>
                </a:solidFill>
                <a:latin typeface="Raleway"/>
                <a:ea typeface="Raleway"/>
                <a:cs typeface="Raleway"/>
                <a:sym typeface="Raleway"/>
              </a:defRPr>
            </a:lvl3pPr>
            <a:lvl4pPr lvl="3">
              <a:buNone/>
              <a:defRPr>
                <a:solidFill>
                  <a:srgbClr val="000000"/>
                </a:solidFill>
                <a:latin typeface="Raleway"/>
                <a:ea typeface="Raleway"/>
                <a:cs typeface="Raleway"/>
                <a:sym typeface="Raleway"/>
              </a:defRPr>
            </a:lvl4pPr>
            <a:lvl5pPr lvl="4">
              <a:buNone/>
              <a:defRPr>
                <a:solidFill>
                  <a:srgbClr val="000000"/>
                </a:solidFill>
                <a:latin typeface="Raleway"/>
                <a:ea typeface="Raleway"/>
                <a:cs typeface="Raleway"/>
                <a:sym typeface="Raleway"/>
              </a:defRPr>
            </a:lvl5pPr>
            <a:lvl6pPr lvl="5">
              <a:buNone/>
              <a:defRPr>
                <a:solidFill>
                  <a:srgbClr val="000000"/>
                </a:solidFill>
                <a:latin typeface="Raleway"/>
                <a:ea typeface="Raleway"/>
                <a:cs typeface="Raleway"/>
                <a:sym typeface="Raleway"/>
              </a:defRPr>
            </a:lvl6pPr>
            <a:lvl7pPr lvl="6">
              <a:buNone/>
              <a:defRPr>
                <a:solidFill>
                  <a:srgbClr val="000000"/>
                </a:solidFill>
                <a:latin typeface="Raleway"/>
                <a:ea typeface="Raleway"/>
                <a:cs typeface="Raleway"/>
                <a:sym typeface="Raleway"/>
              </a:defRPr>
            </a:lvl7pPr>
            <a:lvl8pPr lvl="7">
              <a:buNone/>
              <a:defRPr>
                <a:solidFill>
                  <a:srgbClr val="000000"/>
                </a:solidFill>
                <a:latin typeface="Raleway"/>
                <a:ea typeface="Raleway"/>
                <a:cs typeface="Raleway"/>
                <a:sym typeface="Raleway"/>
              </a:defRPr>
            </a:lvl8pPr>
            <a:lvl9pPr lvl="8">
              <a:buNone/>
              <a:defRPr>
                <a:solidFill>
                  <a:srgbClr val="000000"/>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theme" Target="../theme/theme2.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hyperlink" Target="https://web.stanford.edu/class/archive/cs/cs224n/cs224n.1184/lectures/lecture12.pdf" TargetMode="External"/><Relationship Id="rId4" Type="http://schemas.openxmlformats.org/officeDocument/2006/relationships/hyperlink" Target="http://jalammar.github.io/illustrated-transformer/" TargetMode="External"/><Relationship Id="rId5" Type="http://schemas.openxmlformats.org/officeDocument/2006/relationships/hyperlink" Target="http://web.stanford.edu/class/cs224n/slides/Jacob_Devlin_BERT.pdf" TargetMode="External"/><Relationship Id="rId6" Type="http://schemas.openxmlformats.org/officeDocument/2006/relationships/hyperlink" Target="https://peltarion.com/blog/data-science/self-attention-video" TargetMode="External"/><Relationship Id="rId7"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 Id="rId3" Type="http://schemas.openxmlformats.org/officeDocument/2006/relationships/image" Target="../media/image33.gi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37.gi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4.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4.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41.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48.png"/><Relationship Id="rId4"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47.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 Id="rId3" Type="http://schemas.openxmlformats.org/officeDocument/2006/relationships/image" Target="../media/image50.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41.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5"/>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3400"/>
              <a:buFont typeface="Arial"/>
              <a:buNone/>
            </a:pPr>
            <a:r>
              <a:rPr lang="en" sz="2300"/>
              <a:t>Transformers and Attention</a:t>
            </a:r>
            <a:r>
              <a:rPr lang="en" sz="2300"/>
              <a:t>:</a:t>
            </a:r>
            <a:endParaRPr sz="2300"/>
          </a:p>
          <a:p>
            <a:pPr indent="0" lvl="0" marL="0" rtl="0" algn="l">
              <a:lnSpc>
                <a:spcPct val="100000"/>
              </a:lnSpc>
              <a:spcBef>
                <a:spcPts val="0"/>
              </a:spcBef>
              <a:spcAft>
                <a:spcPts val="0"/>
              </a:spcAft>
              <a:buClr>
                <a:schemeClr val="dk1"/>
              </a:buClr>
              <a:buSzPts val="3400"/>
              <a:buFont typeface="Arial"/>
              <a:buNone/>
            </a:pPr>
            <a:r>
              <a:rPr lang="en" sz="2000"/>
              <a:t>ID2223 Scalable Machine Learning and Deep Learning</a:t>
            </a:r>
            <a:endParaRPr sz="2000"/>
          </a:p>
        </p:txBody>
      </p:sp>
      <p:sp>
        <p:nvSpPr>
          <p:cNvPr id="193" name="Google Shape;193;p35"/>
          <p:cNvSpPr txBox="1"/>
          <p:nvPr>
            <p:ph idx="1" type="subTitle"/>
          </p:nvPr>
        </p:nvSpPr>
        <p:spPr>
          <a:xfrm>
            <a:off x="5145275" y="3137727"/>
            <a:ext cx="2816400" cy="87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200">
                <a:solidFill>
                  <a:srgbClr val="111F27"/>
                </a:solidFill>
                <a:latin typeface="Raleway"/>
                <a:ea typeface="Raleway"/>
                <a:cs typeface="Raleway"/>
                <a:sym typeface="Raleway"/>
              </a:rPr>
              <a:t>Karl Fredrik Erliksson</a:t>
            </a:r>
            <a:endParaRPr b="1" sz="1200">
              <a:solidFill>
                <a:srgbClr val="111F27"/>
              </a:solidFill>
              <a:latin typeface="Raleway"/>
              <a:ea typeface="Raleway"/>
              <a:cs typeface="Raleway"/>
              <a:sym typeface="Raleway"/>
            </a:endParaRPr>
          </a:p>
          <a:p>
            <a:pPr indent="0" lvl="0" marL="0" rtl="0" algn="l">
              <a:spcBef>
                <a:spcPts val="0"/>
              </a:spcBef>
              <a:spcAft>
                <a:spcPts val="0"/>
              </a:spcAft>
              <a:buNone/>
            </a:pPr>
            <a:r>
              <a:rPr lang="en" sz="1200">
                <a:solidFill>
                  <a:srgbClr val="111F27"/>
                </a:solidFill>
                <a:latin typeface="Raleway"/>
                <a:ea typeface="Raleway"/>
                <a:cs typeface="Raleway"/>
                <a:sym typeface="Raleway"/>
              </a:rPr>
              <a:t>Industrial </a:t>
            </a:r>
            <a:r>
              <a:rPr lang="en" sz="1200">
                <a:solidFill>
                  <a:srgbClr val="111F27"/>
                </a:solidFill>
                <a:latin typeface="Raleway"/>
                <a:ea typeface="Raleway"/>
                <a:cs typeface="Raleway"/>
                <a:sym typeface="Raleway"/>
              </a:rPr>
              <a:t>PhD Candidate,</a:t>
            </a:r>
            <a:br>
              <a:rPr lang="en" sz="1200">
                <a:solidFill>
                  <a:srgbClr val="111F27"/>
                </a:solidFill>
                <a:latin typeface="Raleway"/>
                <a:ea typeface="Raleway"/>
                <a:cs typeface="Raleway"/>
                <a:sym typeface="Raleway"/>
              </a:rPr>
            </a:br>
            <a:r>
              <a:rPr lang="en" sz="1200">
                <a:solidFill>
                  <a:srgbClr val="111F27"/>
                </a:solidFill>
                <a:latin typeface="Raleway"/>
                <a:ea typeface="Raleway"/>
                <a:cs typeface="Raleway"/>
                <a:sym typeface="Raleway"/>
              </a:rPr>
              <a:t>KTH and Peltarion</a:t>
            </a:r>
            <a:endParaRPr sz="1200">
              <a:solidFill>
                <a:srgbClr val="111F27"/>
              </a:solidFill>
              <a:latin typeface="Raleway"/>
              <a:ea typeface="Raleway"/>
              <a:cs typeface="Raleway"/>
              <a:sym typeface="Raleway"/>
            </a:endParaRPr>
          </a:p>
          <a:p>
            <a:pPr indent="0" lvl="0" marL="0" rtl="0" algn="l">
              <a:spcBef>
                <a:spcPts val="0"/>
              </a:spcBef>
              <a:spcAft>
                <a:spcPts val="0"/>
              </a:spcAft>
              <a:buNone/>
            </a:pPr>
            <a:r>
              <a:t/>
            </a:r>
            <a:endParaRPr sz="1200">
              <a:solidFill>
                <a:srgbClr val="111F27"/>
              </a:solidFill>
              <a:latin typeface="Raleway"/>
              <a:ea typeface="Raleway"/>
              <a:cs typeface="Raleway"/>
              <a:sym typeface="Raleway"/>
            </a:endParaRPr>
          </a:p>
          <a:p>
            <a:pPr indent="0" lvl="0" marL="0" rtl="0" algn="l">
              <a:spcBef>
                <a:spcPts val="0"/>
              </a:spcBef>
              <a:spcAft>
                <a:spcPts val="0"/>
              </a:spcAft>
              <a:buNone/>
            </a:pPr>
            <a:r>
              <a:rPr lang="en" sz="1200">
                <a:solidFill>
                  <a:srgbClr val="111F27"/>
                </a:solidFill>
                <a:latin typeface="Raleway"/>
                <a:ea typeface="Raleway"/>
                <a:cs typeface="Raleway"/>
                <a:sym typeface="Raleway"/>
              </a:rPr>
              <a:t>November 25, 2020</a:t>
            </a:r>
            <a:endParaRPr sz="1200">
              <a:solidFill>
                <a:srgbClr val="111F27"/>
              </a:solidFill>
              <a:latin typeface="Raleway"/>
              <a:ea typeface="Raleway"/>
              <a:cs typeface="Raleway"/>
              <a:sym typeface="Raleway"/>
            </a:endParaRPr>
          </a:p>
        </p:txBody>
      </p:sp>
      <p:sp>
        <p:nvSpPr>
          <p:cNvPr id="194" name="Google Shape;194;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FFFFFF"/>
                </a:solidFill>
                <a:latin typeface="Arial"/>
                <a:ea typeface="Arial"/>
                <a:cs typeface="Arial"/>
                <a:sym typeface="Arial"/>
              </a:rPr>
              <a:t>‹#›</a:t>
            </a:fld>
            <a:endParaRPr>
              <a:solidFill>
                <a:srgbClr val="FFFFFF"/>
              </a:solidFill>
              <a:latin typeface="Arial"/>
              <a:ea typeface="Arial"/>
              <a:cs typeface="Arial"/>
              <a:sym typeface="Arial"/>
            </a:endParaRPr>
          </a:p>
        </p:txBody>
      </p:sp>
      <p:pic>
        <p:nvPicPr>
          <p:cNvPr id="195" name="Google Shape;195;p35"/>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4"/>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RNNs to</a:t>
            </a:r>
            <a:br>
              <a:rPr lang="en"/>
            </a:br>
            <a:r>
              <a:rPr lang="en"/>
              <a:t>Transformers</a:t>
            </a:r>
            <a:endParaRPr/>
          </a:p>
        </p:txBody>
      </p:sp>
      <p:sp>
        <p:nvSpPr>
          <p:cNvPr id="308" name="Google Shape;308;p44"/>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309" name="Google Shape;309;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0" name="Google Shape;310;p44"/>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5"/>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en" sz="1700"/>
              <a:t>Sequential computations </a:t>
            </a:r>
            <a:r>
              <a:rPr b="1" lang="en" sz="1700">
                <a:solidFill>
                  <a:srgbClr val="F04E4C"/>
                </a:solidFill>
              </a:rPr>
              <a:t>prevents parallelization</a:t>
            </a:r>
            <a:endParaRPr b="1" sz="1700">
              <a:solidFill>
                <a:srgbClr val="F04E4C"/>
              </a:solidFill>
            </a:endParaRPr>
          </a:p>
          <a:p>
            <a:pPr indent="-336550" lvl="0" marL="457200" rtl="0" algn="l">
              <a:spcBef>
                <a:spcPts val="0"/>
              </a:spcBef>
              <a:spcAft>
                <a:spcPts val="0"/>
              </a:spcAft>
              <a:buSzPts val="1700"/>
              <a:buChar char="●"/>
            </a:pPr>
            <a:r>
              <a:rPr lang="en" sz="1700"/>
              <a:t>Despite GRUs and LSTMs, RNNs still need attention mechanisms to deal with </a:t>
            </a:r>
            <a:r>
              <a:rPr b="1" lang="en" sz="1700">
                <a:solidFill>
                  <a:srgbClr val="F04E4C"/>
                </a:solidFill>
              </a:rPr>
              <a:t>long range dependencies</a:t>
            </a:r>
            <a:endParaRPr b="1" sz="1700">
              <a:solidFill>
                <a:srgbClr val="F04E4C"/>
              </a:solidFill>
            </a:endParaRPr>
          </a:p>
          <a:p>
            <a:pPr indent="-330200" lvl="0" marL="457200" rtl="0" algn="l">
              <a:spcBef>
                <a:spcPts val="0"/>
              </a:spcBef>
              <a:spcAft>
                <a:spcPts val="0"/>
              </a:spcAft>
              <a:buSzPts val="1600"/>
              <a:buChar char="●"/>
            </a:pPr>
            <a:r>
              <a:rPr lang="en" sz="1700"/>
              <a:t>Attention gives us access to any state… Maybe we don’t need the costly </a:t>
            </a:r>
            <a:r>
              <a:rPr lang="en" sz="1700"/>
              <a:t>recursion</a:t>
            </a:r>
            <a:r>
              <a:rPr lang="en" sz="1700"/>
              <a:t>? </a:t>
            </a:r>
            <a:r>
              <a:rPr lang="en" sz="2200">
                <a:solidFill>
                  <a:schemeClr val="dk1"/>
                </a:solidFill>
                <a:latin typeface="Arial"/>
                <a:ea typeface="Arial"/>
                <a:cs typeface="Arial"/>
                <a:sym typeface="Arial"/>
              </a:rPr>
              <a:t>🤔</a:t>
            </a:r>
            <a:endParaRPr sz="1700"/>
          </a:p>
          <a:p>
            <a:pPr indent="-336550" lvl="0" marL="457200" rtl="0" algn="l">
              <a:spcBef>
                <a:spcPts val="0"/>
              </a:spcBef>
              <a:spcAft>
                <a:spcPts val="0"/>
              </a:spcAft>
              <a:buSzPts val="1700"/>
              <a:buChar char="●"/>
            </a:pPr>
            <a:r>
              <a:rPr lang="en" sz="1700"/>
              <a:t>T</a:t>
            </a:r>
            <a:r>
              <a:rPr lang="en" sz="1700"/>
              <a:t>hen NLP can have deep models, solves our computer vision envy!</a:t>
            </a:r>
            <a:endParaRPr sz="3000">
              <a:solidFill>
                <a:schemeClr val="dk1"/>
              </a:solidFill>
              <a:latin typeface="Arial"/>
              <a:ea typeface="Arial"/>
              <a:cs typeface="Arial"/>
              <a:sym typeface="Arial"/>
            </a:endParaRPr>
          </a:p>
        </p:txBody>
      </p:sp>
      <p:sp>
        <p:nvSpPr>
          <p:cNvPr id="316" name="Google Shape;316;p45"/>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Problems with RNNs - Motivation for Transformers</a:t>
            </a:r>
            <a:endParaRPr/>
          </a:p>
        </p:txBody>
      </p:sp>
      <p:sp>
        <p:nvSpPr>
          <p:cNvPr id="317" name="Google Shape;317;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8" name="Google Shape;318;p45"/>
          <p:cNvPicPr preferRelativeResize="0"/>
          <p:nvPr/>
        </p:nvPicPr>
        <p:blipFill>
          <a:blip r:embed="rId3">
            <a:alphaModFix/>
          </a:blip>
          <a:stretch>
            <a:fillRect/>
          </a:stretch>
        </p:blipFill>
        <p:spPr>
          <a:xfrm>
            <a:off x="3205338" y="3038725"/>
            <a:ext cx="2729724" cy="1535450"/>
          </a:xfrm>
          <a:prstGeom prst="rect">
            <a:avLst/>
          </a:prstGeom>
          <a:noFill/>
          <a:ln>
            <a:noFill/>
          </a:ln>
        </p:spPr>
      </p:pic>
      <p:pic>
        <p:nvPicPr>
          <p:cNvPr id="319" name="Google Shape;319;p45"/>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46"/>
          <p:cNvPicPr preferRelativeResize="0"/>
          <p:nvPr/>
        </p:nvPicPr>
        <p:blipFill rotWithShape="1">
          <a:blip r:embed="rId3">
            <a:alphaModFix/>
          </a:blip>
          <a:srcRect b="0" l="0" r="0" t="1351"/>
          <a:stretch/>
        </p:blipFill>
        <p:spPr>
          <a:xfrm>
            <a:off x="5012950" y="151725"/>
            <a:ext cx="3617250" cy="4635223"/>
          </a:xfrm>
          <a:prstGeom prst="rect">
            <a:avLst/>
          </a:prstGeom>
          <a:noFill/>
          <a:ln>
            <a:noFill/>
          </a:ln>
        </p:spPr>
      </p:pic>
      <p:sp>
        <p:nvSpPr>
          <p:cNvPr id="325" name="Google Shape;325;p46"/>
          <p:cNvSpPr txBox="1"/>
          <p:nvPr>
            <p:ph idx="1" type="body"/>
          </p:nvPr>
        </p:nvSpPr>
        <p:spPr>
          <a:xfrm>
            <a:off x="648000" y="967625"/>
            <a:ext cx="48216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Sequence-to-sequence model for Machine Translation</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b="1" lang="en" sz="1800">
                <a:solidFill>
                  <a:srgbClr val="F04E4C"/>
                </a:solidFill>
              </a:rPr>
              <a:t>Encoder-decoder </a:t>
            </a:r>
            <a:r>
              <a:rPr lang="en" sz="1800"/>
              <a:t>architecture</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Multi-headed </a:t>
            </a:r>
            <a:r>
              <a:rPr b="1" lang="en" sz="1800">
                <a:solidFill>
                  <a:srgbClr val="F04E4C"/>
                </a:solidFill>
              </a:rPr>
              <a:t>self-attention</a:t>
            </a:r>
            <a:endParaRPr b="1" sz="1800">
              <a:solidFill>
                <a:srgbClr val="F04E4C"/>
              </a:solidFill>
            </a:endParaRPr>
          </a:p>
          <a:p>
            <a:pPr indent="-330200" lvl="1" marL="914400" rtl="0" algn="l">
              <a:spcBef>
                <a:spcPts val="0"/>
              </a:spcBef>
              <a:spcAft>
                <a:spcPts val="0"/>
              </a:spcAft>
              <a:buSzPts val="1600"/>
              <a:buChar char="○"/>
            </a:pPr>
            <a:r>
              <a:rPr lang="en" sz="1600"/>
              <a:t>Models context and no</a:t>
            </a:r>
            <a:br>
              <a:rPr lang="en" sz="1600"/>
            </a:br>
            <a:r>
              <a:rPr lang="en" sz="1600"/>
              <a:t>locality bias</a:t>
            </a:r>
            <a:endParaRPr sz="1600"/>
          </a:p>
          <a:p>
            <a:pPr indent="0" lvl="0" marL="457200" rtl="0" algn="l">
              <a:spcBef>
                <a:spcPts val="0"/>
              </a:spcBef>
              <a:spcAft>
                <a:spcPts val="0"/>
              </a:spcAft>
              <a:buNone/>
            </a:pPr>
            <a:r>
              <a:t/>
            </a:r>
            <a:endParaRPr sz="1800"/>
          </a:p>
        </p:txBody>
      </p:sp>
      <p:sp>
        <p:nvSpPr>
          <p:cNvPr id="326" name="Google Shape;326;p46"/>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Attention is all you need! [</a:t>
            </a:r>
            <a:r>
              <a:rPr lang="en"/>
              <a:t>Vaswani, 2017]</a:t>
            </a:r>
            <a:endParaRPr/>
          </a:p>
        </p:txBody>
      </p:sp>
      <p:sp>
        <p:nvSpPr>
          <p:cNvPr id="327" name="Google Shape;327;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46"/>
          <p:cNvSpPr txBox="1"/>
          <p:nvPr>
            <p:ph idx="1" type="body"/>
          </p:nvPr>
        </p:nvSpPr>
        <p:spPr>
          <a:xfrm>
            <a:off x="6365425" y="4803550"/>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t>
            </a:r>
            <a:r>
              <a:rPr lang="en" sz="1200">
                <a:solidFill>
                  <a:schemeClr val="dk2"/>
                </a:solidFill>
              </a:rPr>
              <a:t>Vaswani et al.</a:t>
            </a:r>
            <a:r>
              <a:rPr lang="en" sz="1200">
                <a:solidFill>
                  <a:schemeClr val="dk2"/>
                </a:solidFill>
              </a:rPr>
              <a:t>, 2017]</a:t>
            </a:r>
            <a:endParaRPr sz="1200">
              <a:solidFill>
                <a:schemeClr val="dk2"/>
              </a:solidFill>
            </a:endParaRPr>
          </a:p>
        </p:txBody>
      </p:sp>
      <p:pic>
        <p:nvPicPr>
          <p:cNvPr id="329" name="Google Shape;329;p46"/>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Transformers</a:t>
            </a:r>
            <a:br>
              <a:rPr lang="en"/>
            </a:br>
            <a:r>
              <a:rPr lang="en"/>
              <a:t>Step-by-Step</a:t>
            </a:r>
            <a:endParaRPr/>
          </a:p>
        </p:txBody>
      </p:sp>
      <p:sp>
        <p:nvSpPr>
          <p:cNvPr id="335" name="Google Shape;335;p47"/>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336" name="Google Shape;336;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7" name="Google Shape;337;p47"/>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8"/>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Understanding the </a:t>
            </a:r>
            <a:r>
              <a:rPr lang="en"/>
              <a:t>Transformer</a:t>
            </a:r>
            <a:r>
              <a:rPr lang="en"/>
              <a:t>: Step-by-Step</a:t>
            </a:r>
            <a:endParaRPr/>
          </a:p>
        </p:txBody>
      </p:sp>
      <p:sp>
        <p:nvSpPr>
          <p:cNvPr id="343" name="Google Shape;343;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4" name="Google Shape;344;p48"/>
          <p:cNvPicPr preferRelativeResize="0"/>
          <p:nvPr/>
        </p:nvPicPr>
        <p:blipFill rotWithShape="1">
          <a:blip r:embed="rId3">
            <a:alphaModFix/>
          </a:blip>
          <a:srcRect b="4497" l="0" r="0" t="5371"/>
          <a:stretch/>
        </p:blipFill>
        <p:spPr>
          <a:xfrm>
            <a:off x="1417912" y="811750"/>
            <a:ext cx="6308174" cy="3861401"/>
          </a:xfrm>
          <a:prstGeom prst="rect">
            <a:avLst/>
          </a:prstGeom>
          <a:noFill/>
          <a:ln>
            <a:noFill/>
          </a:ln>
        </p:spPr>
      </p:pic>
      <p:sp>
        <p:nvSpPr>
          <p:cNvPr id="345" name="Google Shape;345;p48"/>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t>
            </a:r>
            <a:r>
              <a:rPr lang="en" sz="1200">
                <a:solidFill>
                  <a:schemeClr val="dk2"/>
                </a:solidFill>
              </a:rPr>
              <a:t>Alammar</a:t>
            </a:r>
            <a:r>
              <a:rPr lang="en" sz="1200">
                <a:solidFill>
                  <a:schemeClr val="dk2"/>
                </a:solidFill>
              </a:rPr>
              <a:t>, 2018]</a:t>
            </a:r>
            <a:endParaRPr sz="1200">
              <a:solidFill>
                <a:schemeClr val="dk2"/>
              </a:solidFill>
            </a:endParaRPr>
          </a:p>
        </p:txBody>
      </p:sp>
      <p:pic>
        <p:nvPicPr>
          <p:cNvPr id="346" name="Google Shape;346;p48"/>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9"/>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Understanding the Transformer: Step-by-Step</a:t>
            </a:r>
            <a:endParaRPr/>
          </a:p>
        </p:txBody>
      </p:sp>
      <p:sp>
        <p:nvSpPr>
          <p:cNvPr id="352" name="Google Shape;352;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3" name="Google Shape;353;p49"/>
          <p:cNvPicPr preferRelativeResize="0"/>
          <p:nvPr/>
        </p:nvPicPr>
        <p:blipFill>
          <a:blip r:embed="rId3">
            <a:alphaModFix/>
          </a:blip>
          <a:stretch>
            <a:fillRect/>
          </a:stretch>
        </p:blipFill>
        <p:spPr>
          <a:xfrm>
            <a:off x="2983525" y="654074"/>
            <a:ext cx="5831849" cy="4095776"/>
          </a:xfrm>
          <a:prstGeom prst="rect">
            <a:avLst/>
          </a:prstGeom>
          <a:noFill/>
          <a:ln>
            <a:noFill/>
          </a:ln>
        </p:spPr>
      </p:pic>
      <p:sp>
        <p:nvSpPr>
          <p:cNvPr id="354" name="Google Shape;354;p49"/>
          <p:cNvSpPr txBox="1"/>
          <p:nvPr>
            <p:ph idx="1" type="body"/>
          </p:nvPr>
        </p:nvSpPr>
        <p:spPr>
          <a:xfrm>
            <a:off x="648000" y="967625"/>
            <a:ext cx="24852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No recursion, instead </a:t>
            </a:r>
            <a:r>
              <a:rPr b="1" lang="en">
                <a:solidFill>
                  <a:srgbClr val="F04E4C"/>
                </a:solidFill>
              </a:rPr>
              <a:t>stacking encoder</a:t>
            </a:r>
            <a:r>
              <a:rPr lang="en"/>
              <a:t> and </a:t>
            </a:r>
            <a:r>
              <a:rPr b="1" lang="en">
                <a:solidFill>
                  <a:srgbClr val="F04E4C"/>
                </a:solidFill>
              </a:rPr>
              <a:t>decoder</a:t>
            </a:r>
            <a:r>
              <a:rPr lang="en"/>
              <a:t> blocks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
              <a:t>Originally: 6 layers</a:t>
            </a:r>
            <a:endParaRPr/>
          </a:p>
          <a:p>
            <a:pPr indent="-330200" lvl="0" marL="457200" rtl="0" algn="l">
              <a:spcBef>
                <a:spcPts val="0"/>
              </a:spcBef>
              <a:spcAft>
                <a:spcPts val="0"/>
              </a:spcAft>
              <a:buSzPts val="1600"/>
              <a:buChar char="●"/>
            </a:pPr>
            <a:r>
              <a:rPr lang="en"/>
              <a:t>BERT base: 12 layers</a:t>
            </a:r>
            <a:endParaRPr/>
          </a:p>
          <a:p>
            <a:pPr indent="-330200" lvl="0" marL="457200" rtl="0" algn="l">
              <a:spcBef>
                <a:spcPts val="0"/>
              </a:spcBef>
              <a:spcAft>
                <a:spcPts val="0"/>
              </a:spcAft>
              <a:buSzPts val="1600"/>
              <a:buChar char="●"/>
            </a:pPr>
            <a:r>
              <a:rPr lang="en"/>
              <a:t>BERT large: 24 layers</a:t>
            </a:r>
            <a:endParaRPr/>
          </a:p>
          <a:p>
            <a:pPr indent="-330200" lvl="0" marL="457200" rtl="0" algn="l">
              <a:spcBef>
                <a:spcPts val="0"/>
              </a:spcBef>
              <a:spcAft>
                <a:spcPts val="0"/>
              </a:spcAft>
              <a:buSzPts val="1600"/>
              <a:buChar char="●"/>
            </a:pPr>
            <a:r>
              <a:rPr lang="en"/>
              <a:t>GPT2-XL: 48 layers</a:t>
            </a:r>
            <a:endParaRPr/>
          </a:p>
          <a:p>
            <a:pPr indent="-330200" lvl="0" marL="457200" rtl="0" algn="l">
              <a:spcBef>
                <a:spcPts val="0"/>
              </a:spcBef>
              <a:spcAft>
                <a:spcPts val="0"/>
              </a:spcAft>
              <a:buSzPts val="1600"/>
              <a:buChar char="●"/>
            </a:pPr>
            <a:r>
              <a:rPr lang="en"/>
              <a:t>GPT3: 96 layers</a:t>
            </a:r>
            <a:endParaRPr/>
          </a:p>
        </p:txBody>
      </p:sp>
      <p:sp>
        <p:nvSpPr>
          <p:cNvPr id="355" name="Google Shape;355;p49"/>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356" name="Google Shape;356;p49"/>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0"/>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Encoder Block</a:t>
            </a:r>
            <a:endParaRPr/>
          </a:p>
        </p:txBody>
      </p:sp>
      <p:sp>
        <p:nvSpPr>
          <p:cNvPr id="362" name="Google Shape;362;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3" name="Google Shape;363;p50"/>
          <p:cNvPicPr preferRelativeResize="0"/>
          <p:nvPr/>
        </p:nvPicPr>
        <p:blipFill rotWithShape="1">
          <a:blip r:embed="rId3">
            <a:alphaModFix/>
          </a:blip>
          <a:srcRect b="0" l="0" r="44398" t="0"/>
          <a:stretch/>
        </p:blipFill>
        <p:spPr>
          <a:xfrm>
            <a:off x="257925" y="1189500"/>
            <a:ext cx="4733850" cy="2699850"/>
          </a:xfrm>
          <a:prstGeom prst="rect">
            <a:avLst/>
          </a:prstGeom>
          <a:noFill/>
          <a:ln>
            <a:noFill/>
          </a:ln>
        </p:spPr>
      </p:pic>
      <p:sp>
        <p:nvSpPr>
          <p:cNvPr id="364" name="Google Shape;364;p50"/>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365" name="Google Shape;365;p50"/>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1"/>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Encoder and Decoder Blocks</a:t>
            </a:r>
            <a:endParaRPr/>
          </a:p>
        </p:txBody>
      </p:sp>
      <p:sp>
        <p:nvSpPr>
          <p:cNvPr id="371" name="Google Shape;371;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2" name="Google Shape;372;p51"/>
          <p:cNvPicPr preferRelativeResize="0"/>
          <p:nvPr/>
        </p:nvPicPr>
        <p:blipFill>
          <a:blip r:embed="rId3">
            <a:alphaModFix/>
          </a:blip>
          <a:stretch>
            <a:fillRect/>
          </a:stretch>
        </p:blipFill>
        <p:spPr>
          <a:xfrm>
            <a:off x="257925" y="1189500"/>
            <a:ext cx="8513751" cy="2699850"/>
          </a:xfrm>
          <a:prstGeom prst="rect">
            <a:avLst/>
          </a:prstGeom>
          <a:noFill/>
          <a:ln>
            <a:noFill/>
          </a:ln>
        </p:spPr>
      </p:pic>
      <p:sp>
        <p:nvSpPr>
          <p:cNvPr id="373" name="Google Shape;373;p51"/>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374" name="Google Shape;374;p51"/>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2"/>
          <p:cNvSpPr txBox="1"/>
          <p:nvPr>
            <p:ph idx="1" type="body"/>
          </p:nvPr>
        </p:nvSpPr>
        <p:spPr>
          <a:xfrm>
            <a:off x="648000" y="967625"/>
            <a:ext cx="78444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Mimics the </a:t>
            </a:r>
            <a:r>
              <a:rPr lang="en"/>
              <a:t>retrieval of a value </a:t>
            </a:r>
            <a:r>
              <a:rPr i="1" lang="en"/>
              <a:t>v</a:t>
            </a:r>
            <a:r>
              <a:rPr baseline="-25000" i="1" lang="en"/>
              <a:t>i</a:t>
            </a:r>
            <a:r>
              <a:rPr lang="en"/>
              <a:t> for a query </a:t>
            </a:r>
            <a:r>
              <a:rPr i="1" lang="en"/>
              <a:t>q</a:t>
            </a:r>
            <a:r>
              <a:rPr lang="en"/>
              <a:t> based on a key </a:t>
            </a:r>
            <a:r>
              <a:rPr i="1" lang="en">
                <a:solidFill>
                  <a:schemeClr val="dk1"/>
                </a:solidFill>
              </a:rPr>
              <a:t>k</a:t>
            </a:r>
            <a:r>
              <a:rPr baseline="-25000" i="1" lang="en">
                <a:solidFill>
                  <a:schemeClr val="dk1"/>
                </a:solidFill>
              </a:rPr>
              <a:t>i</a:t>
            </a:r>
            <a:r>
              <a:rPr i="1" lang="en">
                <a:solidFill>
                  <a:schemeClr val="dk1"/>
                </a:solidFill>
              </a:rPr>
              <a:t> </a:t>
            </a:r>
            <a:r>
              <a:rPr lang="en">
                <a:solidFill>
                  <a:schemeClr val="dk1"/>
                </a:solidFill>
              </a:rPr>
              <a:t>in a database, but in a </a:t>
            </a:r>
            <a:r>
              <a:rPr lang="en">
                <a:solidFill>
                  <a:schemeClr val="dk1"/>
                </a:solidFill>
              </a:rPr>
              <a:t>probabilistic</a:t>
            </a:r>
            <a:r>
              <a:rPr lang="en">
                <a:solidFill>
                  <a:schemeClr val="dk1"/>
                </a:solidFill>
              </a:rPr>
              <a:t> fashion</a:t>
            </a:r>
            <a:endParaRPr/>
          </a:p>
        </p:txBody>
      </p:sp>
      <p:sp>
        <p:nvSpPr>
          <p:cNvPr id="380" name="Google Shape;380;p52"/>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Attention Preliminaries</a:t>
            </a:r>
            <a:endParaRPr/>
          </a:p>
        </p:txBody>
      </p:sp>
      <p:sp>
        <p:nvSpPr>
          <p:cNvPr id="381" name="Google Shape;381;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82" name="Google Shape;382;p52"/>
          <p:cNvPicPr preferRelativeResize="0"/>
          <p:nvPr/>
        </p:nvPicPr>
        <p:blipFill rotWithShape="1">
          <a:blip r:embed="rId3">
            <a:alphaModFix/>
          </a:blip>
          <a:srcRect b="2901" l="3429" r="2106" t="3183"/>
          <a:stretch/>
        </p:blipFill>
        <p:spPr>
          <a:xfrm>
            <a:off x="2764650" y="2057099"/>
            <a:ext cx="3402975" cy="2342175"/>
          </a:xfrm>
          <a:prstGeom prst="rect">
            <a:avLst/>
          </a:prstGeom>
          <a:noFill/>
          <a:ln>
            <a:noFill/>
          </a:ln>
        </p:spPr>
      </p:pic>
      <p:pic>
        <p:nvPicPr>
          <p:cNvPr id="383" name="Google Shape;383;p52"/>
          <p:cNvPicPr preferRelativeResize="0"/>
          <p:nvPr/>
        </p:nvPicPr>
        <p:blipFill rotWithShape="1">
          <a:blip r:embed="rId3">
            <a:alphaModFix/>
          </a:blip>
          <a:srcRect b="22054" l="3428" r="64375" t="61624"/>
          <a:stretch/>
        </p:blipFill>
        <p:spPr>
          <a:xfrm>
            <a:off x="732150" y="3052375"/>
            <a:ext cx="1001900" cy="351625"/>
          </a:xfrm>
          <a:prstGeom prst="rect">
            <a:avLst/>
          </a:prstGeom>
          <a:noFill/>
          <a:ln>
            <a:noFill/>
          </a:ln>
        </p:spPr>
      </p:pic>
      <p:sp>
        <p:nvSpPr>
          <p:cNvPr id="384" name="Google Shape;384;p52"/>
          <p:cNvSpPr txBox="1"/>
          <p:nvPr>
            <p:ph idx="1" type="body"/>
          </p:nvPr>
        </p:nvSpPr>
        <p:spPr>
          <a:xfrm>
            <a:off x="785250" y="2646950"/>
            <a:ext cx="830700" cy="30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Query </a:t>
            </a:r>
            <a:r>
              <a:rPr i="1" lang="en"/>
              <a:t>q</a:t>
            </a:r>
            <a:endParaRPr i="1"/>
          </a:p>
        </p:txBody>
      </p:sp>
      <p:cxnSp>
        <p:nvCxnSpPr>
          <p:cNvPr id="385" name="Google Shape;385;p52"/>
          <p:cNvCxnSpPr/>
          <p:nvPr/>
        </p:nvCxnSpPr>
        <p:spPr>
          <a:xfrm>
            <a:off x="1734050" y="3228188"/>
            <a:ext cx="1012200" cy="468900"/>
          </a:xfrm>
          <a:prstGeom prst="straightConnector1">
            <a:avLst/>
          </a:prstGeom>
          <a:noFill/>
          <a:ln cap="flat" cmpd="sng" w="9525">
            <a:solidFill>
              <a:schemeClr val="dk2"/>
            </a:solidFill>
            <a:prstDash val="dash"/>
            <a:round/>
            <a:headEnd len="med" w="med" type="none"/>
            <a:tailEnd len="med" w="med" type="none"/>
          </a:ln>
        </p:spPr>
      </p:cxnSp>
      <p:cxnSp>
        <p:nvCxnSpPr>
          <p:cNvPr id="386" name="Google Shape;386;p52"/>
          <p:cNvCxnSpPr/>
          <p:nvPr/>
        </p:nvCxnSpPr>
        <p:spPr>
          <a:xfrm flipH="1" rot="10800000">
            <a:off x="6349475" y="3224438"/>
            <a:ext cx="834600" cy="7500"/>
          </a:xfrm>
          <a:prstGeom prst="straightConnector1">
            <a:avLst/>
          </a:prstGeom>
          <a:noFill/>
          <a:ln cap="flat" cmpd="sng" w="9525">
            <a:solidFill>
              <a:schemeClr val="dk2"/>
            </a:solidFill>
            <a:prstDash val="solid"/>
            <a:round/>
            <a:headEnd len="med" w="med" type="none"/>
            <a:tailEnd len="med" w="med" type="triangle"/>
          </a:ln>
        </p:spPr>
      </p:cxnSp>
      <p:pic>
        <p:nvPicPr>
          <p:cNvPr id="387" name="Google Shape;387;p52"/>
          <p:cNvPicPr preferRelativeResize="0"/>
          <p:nvPr/>
        </p:nvPicPr>
        <p:blipFill rotWithShape="1">
          <a:blip r:embed="rId3">
            <a:alphaModFix/>
          </a:blip>
          <a:srcRect b="21123" l="61232" r="2335" t="60074"/>
          <a:stretch/>
        </p:blipFill>
        <p:spPr>
          <a:xfrm>
            <a:off x="7365950" y="2993737"/>
            <a:ext cx="1312450" cy="468900"/>
          </a:xfrm>
          <a:prstGeom prst="rect">
            <a:avLst/>
          </a:prstGeom>
          <a:noFill/>
          <a:ln>
            <a:noFill/>
          </a:ln>
        </p:spPr>
      </p:pic>
      <p:sp>
        <p:nvSpPr>
          <p:cNvPr id="388" name="Google Shape;388;p52"/>
          <p:cNvSpPr txBox="1"/>
          <p:nvPr>
            <p:ph idx="1" type="body"/>
          </p:nvPr>
        </p:nvSpPr>
        <p:spPr>
          <a:xfrm>
            <a:off x="7606825" y="2646950"/>
            <a:ext cx="830700" cy="302100"/>
          </a:xfrm>
          <a:prstGeom prst="rect">
            <a:avLst/>
          </a:prstGeom>
        </p:spPr>
        <p:txBody>
          <a:bodyPr anchorCtr="0" anchor="t" bIns="0" lIns="0" spcFirstLastPara="1" rIns="0" wrap="square" tIns="0">
            <a:noAutofit/>
          </a:bodyPr>
          <a:lstStyle/>
          <a:p>
            <a:pPr indent="0" lvl="0" marL="0" rtl="0" algn="ctr">
              <a:spcBef>
                <a:spcPts val="0"/>
              </a:spcBef>
              <a:spcAft>
                <a:spcPts val="0"/>
              </a:spcAft>
              <a:buClr>
                <a:schemeClr val="dk1"/>
              </a:buClr>
              <a:buSzPts val="1100"/>
              <a:buFont typeface="Arial"/>
              <a:buNone/>
            </a:pPr>
            <a:r>
              <a:rPr lang="en">
                <a:solidFill>
                  <a:schemeClr val="dk1"/>
                </a:solidFill>
              </a:rPr>
              <a:t>V</a:t>
            </a:r>
            <a:r>
              <a:rPr lang="en">
                <a:solidFill>
                  <a:schemeClr val="dk1"/>
                </a:solidFill>
              </a:rPr>
              <a:t>alue </a:t>
            </a:r>
            <a:r>
              <a:rPr i="1" lang="en">
                <a:solidFill>
                  <a:schemeClr val="dk1"/>
                </a:solidFill>
              </a:rPr>
              <a:t>v</a:t>
            </a:r>
            <a:r>
              <a:rPr baseline="-25000" i="1" lang="en">
                <a:solidFill>
                  <a:schemeClr val="dk1"/>
                </a:solidFill>
              </a:rPr>
              <a:t>i</a:t>
            </a:r>
            <a:endParaRPr i="1"/>
          </a:p>
        </p:txBody>
      </p:sp>
      <p:sp>
        <p:nvSpPr>
          <p:cNvPr id="389" name="Google Shape;389;p52"/>
          <p:cNvSpPr txBox="1"/>
          <p:nvPr>
            <p:ph idx="1" type="body"/>
          </p:nvPr>
        </p:nvSpPr>
        <p:spPr>
          <a:xfrm>
            <a:off x="2990425" y="1708850"/>
            <a:ext cx="2752800" cy="545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t>Database</a:t>
            </a:r>
            <a:endParaRPr b="1"/>
          </a:p>
        </p:txBody>
      </p:sp>
      <p:pic>
        <p:nvPicPr>
          <p:cNvPr id="390" name="Google Shape;390;p52"/>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3"/>
          <p:cNvSpPr txBox="1"/>
          <p:nvPr>
            <p:ph idx="1" type="body"/>
          </p:nvPr>
        </p:nvSpPr>
        <p:spPr>
          <a:xfrm>
            <a:off x="648000" y="891425"/>
            <a:ext cx="7634100" cy="12483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Queries</a:t>
            </a:r>
            <a:r>
              <a:rPr lang="en"/>
              <a:t>, </a:t>
            </a:r>
            <a:r>
              <a:rPr lang="en"/>
              <a:t>keys</a:t>
            </a:r>
            <a:r>
              <a:rPr lang="en"/>
              <a:t> and </a:t>
            </a:r>
            <a:r>
              <a:rPr lang="en"/>
              <a:t>values</a:t>
            </a:r>
            <a:r>
              <a:rPr lang="en"/>
              <a:t> are vectors</a:t>
            </a:r>
            <a:endParaRPr/>
          </a:p>
          <a:p>
            <a:pPr indent="-330200" lvl="0" marL="457200" rtl="0" algn="l">
              <a:spcBef>
                <a:spcPts val="0"/>
              </a:spcBef>
              <a:spcAft>
                <a:spcPts val="0"/>
              </a:spcAft>
              <a:buSzPts val="1600"/>
              <a:buChar char="●"/>
            </a:pPr>
            <a:r>
              <a:rPr lang="en"/>
              <a:t>Output is a </a:t>
            </a:r>
            <a:r>
              <a:rPr b="1" lang="en">
                <a:solidFill>
                  <a:srgbClr val="F04E4C"/>
                </a:solidFill>
              </a:rPr>
              <a:t>weighted sum</a:t>
            </a:r>
            <a:r>
              <a:rPr lang="en"/>
              <a:t> of the values</a:t>
            </a:r>
            <a:endParaRPr/>
          </a:p>
          <a:p>
            <a:pPr indent="-330200" lvl="0" marL="457200" rtl="0" algn="l">
              <a:spcBef>
                <a:spcPts val="0"/>
              </a:spcBef>
              <a:spcAft>
                <a:spcPts val="0"/>
              </a:spcAft>
              <a:buSzPts val="1600"/>
              <a:buChar char="●"/>
            </a:pPr>
            <a:r>
              <a:rPr lang="en"/>
              <a:t>Weights are are computed as the </a:t>
            </a:r>
            <a:r>
              <a:rPr b="1" lang="en">
                <a:solidFill>
                  <a:srgbClr val="F04E4C"/>
                </a:solidFill>
              </a:rPr>
              <a:t>scaled dot-product</a:t>
            </a:r>
            <a:r>
              <a:rPr lang="en"/>
              <a:t> (similarity) between the query and the keys</a:t>
            </a:r>
            <a:endParaRPr b="1">
              <a:solidFill>
                <a:srgbClr val="F04E4C"/>
              </a:solidFill>
            </a:endParaRPr>
          </a:p>
        </p:txBody>
      </p:sp>
      <p:sp>
        <p:nvSpPr>
          <p:cNvPr id="396" name="Google Shape;396;p53"/>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Dot-Product Attention</a:t>
            </a:r>
            <a:endParaRPr/>
          </a:p>
        </p:txBody>
      </p:sp>
      <p:sp>
        <p:nvSpPr>
          <p:cNvPr id="397" name="Google Shape;397;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descr="\text{Attention}(q,K,V) = \sum_i \text{Similarity}(q,k_i) \cdot v_i = &#10;\sum_i \frac{e^{q \cdot k_i / \sqrt{d_k}}}{\sum_j{e^{q \cdot k_j / \sqrt{d_k}}}}v_i" id="398" name="Google Shape;398;p53" title="MathEquation,#53585f"/>
          <p:cNvPicPr preferRelativeResize="0"/>
          <p:nvPr/>
        </p:nvPicPr>
        <p:blipFill>
          <a:blip r:embed="rId3">
            <a:alphaModFix/>
          </a:blip>
          <a:stretch>
            <a:fillRect/>
          </a:stretch>
        </p:blipFill>
        <p:spPr>
          <a:xfrm>
            <a:off x="1120300" y="2139850"/>
            <a:ext cx="6251624" cy="672050"/>
          </a:xfrm>
          <a:prstGeom prst="rect">
            <a:avLst/>
          </a:prstGeom>
          <a:noFill/>
          <a:ln>
            <a:noFill/>
          </a:ln>
        </p:spPr>
      </p:pic>
      <p:pic>
        <p:nvPicPr>
          <p:cNvPr descr="\text{Attention}(Q,K,V) = \text{softmax}(\frac{QK^T}{\sqrt{d_k}})V" id="399" name="Google Shape;399;p53" title="MathEquation,#53585f"/>
          <p:cNvPicPr preferRelativeResize="0"/>
          <p:nvPr/>
        </p:nvPicPr>
        <p:blipFill>
          <a:blip r:embed="rId4">
            <a:alphaModFix/>
          </a:blip>
          <a:stretch>
            <a:fillRect/>
          </a:stretch>
        </p:blipFill>
        <p:spPr>
          <a:xfrm>
            <a:off x="1120300" y="3309684"/>
            <a:ext cx="3694546" cy="508000"/>
          </a:xfrm>
          <a:prstGeom prst="rect">
            <a:avLst/>
          </a:prstGeom>
          <a:noFill/>
          <a:ln>
            <a:noFill/>
          </a:ln>
        </p:spPr>
      </p:pic>
      <p:sp>
        <p:nvSpPr>
          <p:cNvPr id="400" name="Google Shape;400;p53"/>
          <p:cNvSpPr txBox="1"/>
          <p:nvPr>
            <p:ph idx="1" type="body"/>
          </p:nvPr>
        </p:nvSpPr>
        <p:spPr>
          <a:xfrm>
            <a:off x="648000" y="3975200"/>
            <a:ext cx="7634100" cy="8499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S</a:t>
            </a:r>
            <a:r>
              <a:rPr lang="en"/>
              <a:t>elf-attention: Let the word embeddings be the queries, keys and values, i.e. </a:t>
            </a:r>
            <a:r>
              <a:rPr b="1" lang="en">
                <a:solidFill>
                  <a:srgbClr val="F04E4C"/>
                </a:solidFill>
              </a:rPr>
              <a:t>let the words select each other </a:t>
            </a:r>
            <a:endParaRPr b="1">
              <a:solidFill>
                <a:srgbClr val="F04E4C"/>
              </a:solidFill>
            </a:endParaRPr>
          </a:p>
        </p:txBody>
      </p:sp>
      <p:sp>
        <p:nvSpPr>
          <p:cNvPr id="401" name="Google Shape;401;p53"/>
          <p:cNvSpPr txBox="1"/>
          <p:nvPr>
            <p:ph idx="1" type="body"/>
          </p:nvPr>
        </p:nvSpPr>
        <p:spPr>
          <a:xfrm>
            <a:off x="648000" y="2889700"/>
            <a:ext cx="7634100" cy="4776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Can stack multiple queries into a matrix </a:t>
            </a:r>
            <a:r>
              <a:rPr i="1" lang="en"/>
              <a:t>Q</a:t>
            </a:r>
            <a:endParaRPr b="1">
              <a:solidFill>
                <a:srgbClr val="F04E4C"/>
              </a:solidFill>
            </a:endParaRPr>
          </a:p>
        </p:txBody>
      </p:sp>
      <p:grpSp>
        <p:nvGrpSpPr>
          <p:cNvPr id="402" name="Google Shape;402;p53"/>
          <p:cNvGrpSpPr/>
          <p:nvPr/>
        </p:nvGrpSpPr>
        <p:grpSpPr>
          <a:xfrm>
            <a:off x="5424375" y="1837125"/>
            <a:ext cx="3439925" cy="1757975"/>
            <a:chOff x="5424375" y="1837125"/>
            <a:chExt cx="3439925" cy="1757975"/>
          </a:xfrm>
        </p:grpSpPr>
        <p:sp>
          <p:nvSpPr>
            <p:cNvPr id="403" name="Google Shape;403;p53"/>
            <p:cNvSpPr/>
            <p:nvPr/>
          </p:nvSpPr>
          <p:spPr>
            <a:xfrm>
              <a:off x="7866500" y="1837125"/>
              <a:ext cx="997800" cy="657300"/>
            </a:xfrm>
            <a:prstGeom prst="wedgeRectCallout">
              <a:avLst>
                <a:gd fmla="val -82644" name="adj1"/>
                <a:gd fmla="val 43298" name="adj2"/>
              </a:avLst>
            </a:prstGeom>
            <a:solidFill>
              <a:srgbClr val="CDE3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t>Output is a row-vector</a:t>
              </a:r>
              <a:endParaRPr i="1" sz="1200"/>
            </a:p>
          </p:txBody>
        </p:sp>
        <p:sp>
          <p:nvSpPr>
            <p:cNvPr id="404" name="Google Shape;404;p53"/>
            <p:cNvSpPr/>
            <p:nvPr/>
          </p:nvSpPr>
          <p:spPr>
            <a:xfrm>
              <a:off x="5424375" y="2937800"/>
              <a:ext cx="1289400" cy="657300"/>
            </a:xfrm>
            <a:prstGeom prst="wedgeRectCallout">
              <a:avLst>
                <a:gd fmla="val -82644" name="adj1"/>
                <a:gd fmla="val 43298" name="adj2"/>
              </a:avLst>
            </a:prstGeom>
            <a:solidFill>
              <a:srgbClr val="CDE3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t>Output is again a matrix</a:t>
              </a:r>
              <a:endParaRPr i="1" sz="1200"/>
            </a:p>
          </p:txBody>
        </p:sp>
      </p:grpSp>
      <p:pic>
        <p:nvPicPr>
          <p:cNvPr id="405" name="Google Shape;405;p53"/>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Roadmap</a:t>
            </a:r>
            <a:endParaRPr/>
          </a:p>
        </p:txBody>
      </p:sp>
      <p:sp>
        <p:nvSpPr>
          <p:cNvPr id="201" name="Google Shape;201;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202" name="Google Shape;202;p36"/>
          <p:cNvGrpSpPr/>
          <p:nvPr/>
        </p:nvGrpSpPr>
        <p:grpSpPr>
          <a:xfrm>
            <a:off x="7023451" y="1523525"/>
            <a:ext cx="1490700" cy="2522400"/>
            <a:chOff x="7045326" y="2175800"/>
            <a:chExt cx="1490700" cy="2522400"/>
          </a:xfrm>
        </p:grpSpPr>
        <p:sp>
          <p:nvSpPr>
            <p:cNvPr id="203" name="Google Shape;203;p36"/>
            <p:cNvSpPr/>
            <p:nvPr/>
          </p:nvSpPr>
          <p:spPr>
            <a:xfrm>
              <a:off x="7045326" y="2175800"/>
              <a:ext cx="1490700" cy="2522400"/>
            </a:xfrm>
            <a:prstGeom prst="rect">
              <a:avLst/>
            </a:prstGeom>
            <a:solidFill>
              <a:srgbClr val="D7E9F2">
                <a:alpha val="60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 name="Google Shape;204;p36"/>
            <p:cNvCxnSpPr/>
            <p:nvPr/>
          </p:nvCxnSpPr>
          <p:spPr>
            <a:xfrm>
              <a:off x="7133233" y="2369690"/>
              <a:ext cx="1314900" cy="0"/>
            </a:xfrm>
            <a:prstGeom prst="straightConnector1">
              <a:avLst/>
            </a:prstGeom>
            <a:noFill/>
            <a:ln cap="flat" cmpd="sng" w="9525">
              <a:solidFill>
                <a:srgbClr val="111F2B"/>
              </a:solidFill>
              <a:prstDash val="solid"/>
              <a:miter lim="400000"/>
              <a:headEnd len="sm" w="sm" type="none"/>
              <a:tailEnd len="sm" w="sm" type="none"/>
            </a:ln>
          </p:spPr>
        </p:cxnSp>
        <p:sp>
          <p:nvSpPr>
            <p:cNvPr id="205" name="Google Shape;205;p36"/>
            <p:cNvSpPr txBox="1"/>
            <p:nvPr/>
          </p:nvSpPr>
          <p:spPr>
            <a:xfrm>
              <a:off x="7281502" y="2182962"/>
              <a:ext cx="1239900" cy="186900"/>
            </a:xfrm>
            <a:prstGeom prst="rect">
              <a:avLst/>
            </a:prstGeom>
            <a:noFill/>
            <a:ln>
              <a:noFill/>
            </a:ln>
          </p:spPr>
          <p:txBody>
            <a:bodyPr anchorCtr="0" anchor="t" bIns="71425" lIns="71425" spcFirstLastPara="1" rIns="71425" wrap="square" tIns="71425">
              <a:noAutofit/>
            </a:bodyPr>
            <a:lstStyle/>
            <a:p>
              <a:pPr indent="0" lvl="0" marL="0" rtl="0" algn="r">
                <a:spcBef>
                  <a:spcPts val="0"/>
                </a:spcBef>
                <a:spcAft>
                  <a:spcPts val="0"/>
                </a:spcAft>
                <a:buNone/>
              </a:pPr>
              <a:r>
                <a:rPr lang="en" sz="600">
                  <a:solidFill>
                    <a:srgbClr val="111F2B"/>
                  </a:solidFill>
                  <a:latin typeface="Raleway Thin"/>
                  <a:ea typeface="Raleway Thin"/>
                  <a:cs typeface="Raleway Thin"/>
                  <a:sym typeface="Raleway Thin"/>
                </a:rPr>
                <a:t>05</a:t>
              </a:r>
              <a:endParaRPr sz="600">
                <a:solidFill>
                  <a:srgbClr val="111F2B"/>
                </a:solidFill>
                <a:latin typeface="Raleway Thin"/>
                <a:ea typeface="Raleway Thin"/>
                <a:cs typeface="Raleway Thin"/>
                <a:sym typeface="Raleway Thin"/>
              </a:endParaRPr>
            </a:p>
          </p:txBody>
        </p:sp>
        <p:sp>
          <p:nvSpPr>
            <p:cNvPr id="206" name="Google Shape;206;p36"/>
            <p:cNvSpPr txBox="1"/>
            <p:nvPr/>
          </p:nvSpPr>
          <p:spPr>
            <a:xfrm>
              <a:off x="7072417" y="2443432"/>
              <a:ext cx="1402800" cy="603900"/>
            </a:xfrm>
            <a:prstGeom prst="rect">
              <a:avLst/>
            </a:prstGeom>
            <a:noFill/>
            <a:ln>
              <a:noFill/>
            </a:ln>
          </p:spPr>
          <p:txBody>
            <a:bodyPr anchorCtr="0" anchor="t" bIns="71425" lIns="71425" spcFirstLastPara="1" rIns="71425" wrap="square" tIns="71425">
              <a:noAutofit/>
            </a:bodyPr>
            <a:lstStyle/>
            <a:p>
              <a:pPr indent="0" lvl="0" marL="0" rtl="0" algn="l">
                <a:spcBef>
                  <a:spcPts val="0"/>
                </a:spcBef>
                <a:spcAft>
                  <a:spcPts val="0"/>
                </a:spcAft>
                <a:buNone/>
              </a:pPr>
              <a:r>
                <a:rPr lang="en" sz="1100">
                  <a:solidFill>
                    <a:srgbClr val="111F27"/>
                  </a:solidFill>
                  <a:latin typeface="Raleway Thin"/>
                  <a:ea typeface="Raleway Thin"/>
                  <a:cs typeface="Raleway Thin"/>
                  <a:sym typeface="Raleway Thin"/>
                </a:rPr>
                <a:t>Distillation</a:t>
              </a:r>
              <a:r>
                <a:rPr lang="en" sz="1100">
                  <a:solidFill>
                    <a:srgbClr val="111F27"/>
                  </a:solidFill>
                  <a:latin typeface="Raleway Thin"/>
                  <a:ea typeface="Raleway Thin"/>
                  <a:cs typeface="Raleway Thin"/>
                  <a:sym typeface="Raleway Thin"/>
                </a:rPr>
                <a:t> and Practical Example</a:t>
              </a:r>
              <a:endParaRPr sz="1100">
                <a:solidFill>
                  <a:srgbClr val="111F27"/>
                </a:solidFill>
                <a:latin typeface="Raleway Thin"/>
                <a:ea typeface="Raleway Thin"/>
                <a:cs typeface="Raleway Thin"/>
                <a:sym typeface="Raleway Thin"/>
              </a:endParaRPr>
            </a:p>
          </p:txBody>
        </p:sp>
        <p:sp>
          <p:nvSpPr>
            <p:cNvPr id="207" name="Google Shape;207;p36"/>
            <p:cNvSpPr/>
            <p:nvPr/>
          </p:nvSpPr>
          <p:spPr>
            <a:xfrm>
              <a:off x="7146413" y="3301875"/>
              <a:ext cx="1331400" cy="131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900"/>
            </a:p>
          </p:txBody>
        </p:sp>
      </p:grpSp>
      <p:grpSp>
        <p:nvGrpSpPr>
          <p:cNvPr id="208" name="Google Shape;208;p36"/>
          <p:cNvGrpSpPr/>
          <p:nvPr/>
        </p:nvGrpSpPr>
        <p:grpSpPr>
          <a:xfrm>
            <a:off x="5426626" y="1523525"/>
            <a:ext cx="1490700" cy="2522400"/>
            <a:chOff x="3861542" y="2175800"/>
            <a:chExt cx="1490700" cy="2522400"/>
          </a:xfrm>
        </p:grpSpPr>
        <p:sp>
          <p:nvSpPr>
            <p:cNvPr id="209" name="Google Shape;209;p36"/>
            <p:cNvSpPr/>
            <p:nvPr/>
          </p:nvSpPr>
          <p:spPr>
            <a:xfrm>
              <a:off x="3861542" y="2175800"/>
              <a:ext cx="1490700" cy="2522400"/>
            </a:xfrm>
            <a:prstGeom prst="rect">
              <a:avLst/>
            </a:prstGeom>
            <a:solidFill>
              <a:srgbClr val="D7E9F2">
                <a:alpha val="60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0" name="Google Shape;210;p36"/>
            <p:cNvCxnSpPr/>
            <p:nvPr/>
          </p:nvCxnSpPr>
          <p:spPr>
            <a:xfrm>
              <a:off x="3949445" y="2369690"/>
              <a:ext cx="1314900" cy="0"/>
            </a:xfrm>
            <a:prstGeom prst="straightConnector1">
              <a:avLst/>
            </a:prstGeom>
            <a:noFill/>
            <a:ln cap="flat" cmpd="sng" w="9525">
              <a:solidFill>
                <a:srgbClr val="111F2B"/>
              </a:solidFill>
              <a:prstDash val="solid"/>
              <a:miter lim="400000"/>
              <a:headEnd len="sm" w="sm" type="none"/>
              <a:tailEnd len="sm" w="sm" type="none"/>
            </a:ln>
          </p:spPr>
        </p:cxnSp>
        <p:sp>
          <p:nvSpPr>
            <p:cNvPr id="211" name="Google Shape;211;p36"/>
            <p:cNvSpPr txBox="1"/>
            <p:nvPr/>
          </p:nvSpPr>
          <p:spPr>
            <a:xfrm>
              <a:off x="4097714" y="2182962"/>
              <a:ext cx="1239900" cy="186900"/>
            </a:xfrm>
            <a:prstGeom prst="rect">
              <a:avLst/>
            </a:prstGeom>
            <a:noFill/>
            <a:ln>
              <a:noFill/>
            </a:ln>
          </p:spPr>
          <p:txBody>
            <a:bodyPr anchorCtr="0" anchor="t" bIns="71425" lIns="71425" spcFirstLastPara="1" rIns="71425" wrap="square" tIns="71425">
              <a:noAutofit/>
            </a:bodyPr>
            <a:lstStyle/>
            <a:p>
              <a:pPr indent="0" lvl="0" marL="0" rtl="0" algn="r">
                <a:spcBef>
                  <a:spcPts val="0"/>
                </a:spcBef>
                <a:spcAft>
                  <a:spcPts val="0"/>
                </a:spcAft>
                <a:buNone/>
              </a:pPr>
              <a:r>
                <a:rPr lang="en" sz="600">
                  <a:solidFill>
                    <a:srgbClr val="111F2B"/>
                  </a:solidFill>
                  <a:latin typeface="Raleway Thin"/>
                  <a:ea typeface="Raleway Thin"/>
                  <a:cs typeface="Raleway Thin"/>
                  <a:sym typeface="Raleway Thin"/>
                </a:rPr>
                <a:t>04</a:t>
              </a:r>
              <a:endParaRPr sz="600">
                <a:solidFill>
                  <a:srgbClr val="111F2B"/>
                </a:solidFill>
                <a:latin typeface="Raleway Thin"/>
                <a:ea typeface="Raleway Thin"/>
                <a:cs typeface="Raleway Thin"/>
                <a:sym typeface="Raleway Thin"/>
              </a:endParaRPr>
            </a:p>
          </p:txBody>
        </p:sp>
        <p:sp>
          <p:nvSpPr>
            <p:cNvPr id="212" name="Google Shape;212;p36"/>
            <p:cNvSpPr txBox="1"/>
            <p:nvPr/>
          </p:nvSpPr>
          <p:spPr>
            <a:xfrm>
              <a:off x="3900905" y="2443432"/>
              <a:ext cx="1402800" cy="603900"/>
            </a:xfrm>
            <a:prstGeom prst="rect">
              <a:avLst/>
            </a:prstGeom>
            <a:noFill/>
            <a:ln>
              <a:noFill/>
            </a:ln>
          </p:spPr>
          <p:txBody>
            <a:bodyPr anchorCtr="0" anchor="t" bIns="71425" lIns="71425" spcFirstLastPara="1" rIns="71425" wrap="square" tIns="71425">
              <a:noAutofit/>
            </a:bodyPr>
            <a:lstStyle/>
            <a:p>
              <a:pPr indent="0" lvl="0" marL="0" rtl="0" algn="l">
                <a:spcBef>
                  <a:spcPts val="0"/>
                </a:spcBef>
                <a:spcAft>
                  <a:spcPts val="0"/>
                </a:spcAft>
                <a:buClr>
                  <a:srgbClr val="393069"/>
                </a:buClr>
                <a:buSzPts val="1500"/>
                <a:buFont typeface="Arial"/>
                <a:buNone/>
              </a:pPr>
              <a:r>
                <a:rPr lang="en" sz="1100">
                  <a:solidFill>
                    <a:srgbClr val="111F27"/>
                  </a:solidFill>
                  <a:latin typeface="Raleway Thin"/>
                  <a:ea typeface="Raleway Thin"/>
                  <a:cs typeface="Raleway Thin"/>
                  <a:sym typeface="Raleway Thin"/>
                </a:rPr>
                <a:t>BERT</a:t>
              </a:r>
              <a:endParaRPr sz="1100">
                <a:solidFill>
                  <a:srgbClr val="111F2B"/>
                </a:solidFill>
                <a:latin typeface="Raleway Thin"/>
                <a:ea typeface="Raleway Thin"/>
                <a:cs typeface="Raleway Thin"/>
                <a:sym typeface="Raleway Thin"/>
              </a:endParaRPr>
            </a:p>
          </p:txBody>
        </p:sp>
        <p:sp>
          <p:nvSpPr>
            <p:cNvPr id="213" name="Google Shape;213;p36"/>
            <p:cNvSpPr/>
            <p:nvPr/>
          </p:nvSpPr>
          <p:spPr>
            <a:xfrm>
              <a:off x="3941763" y="3301875"/>
              <a:ext cx="1331400" cy="131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900"/>
            </a:p>
          </p:txBody>
        </p:sp>
      </p:grpSp>
      <p:grpSp>
        <p:nvGrpSpPr>
          <p:cNvPr id="214" name="Google Shape;214;p36"/>
          <p:cNvGrpSpPr/>
          <p:nvPr/>
        </p:nvGrpSpPr>
        <p:grpSpPr>
          <a:xfrm>
            <a:off x="3826468" y="1523525"/>
            <a:ext cx="1490700" cy="2522400"/>
            <a:chOff x="2259806" y="2175800"/>
            <a:chExt cx="1490700" cy="2522400"/>
          </a:xfrm>
        </p:grpSpPr>
        <p:sp>
          <p:nvSpPr>
            <p:cNvPr id="215" name="Google Shape;215;p36"/>
            <p:cNvSpPr/>
            <p:nvPr/>
          </p:nvSpPr>
          <p:spPr>
            <a:xfrm>
              <a:off x="2259806" y="2175800"/>
              <a:ext cx="1490700" cy="2522400"/>
            </a:xfrm>
            <a:prstGeom prst="rect">
              <a:avLst/>
            </a:prstGeom>
            <a:solidFill>
              <a:srgbClr val="D7E9F2">
                <a:alpha val="60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6" name="Google Shape;216;p36"/>
            <p:cNvCxnSpPr/>
            <p:nvPr/>
          </p:nvCxnSpPr>
          <p:spPr>
            <a:xfrm>
              <a:off x="2347708" y="2369690"/>
              <a:ext cx="1314900" cy="0"/>
            </a:xfrm>
            <a:prstGeom prst="straightConnector1">
              <a:avLst/>
            </a:prstGeom>
            <a:noFill/>
            <a:ln cap="flat" cmpd="sng" w="9525">
              <a:solidFill>
                <a:srgbClr val="111F2B"/>
              </a:solidFill>
              <a:prstDash val="solid"/>
              <a:miter lim="400000"/>
              <a:headEnd len="sm" w="sm" type="none"/>
              <a:tailEnd len="sm" w="sm" type="none"/>
            </a:ln>
          </p:spPr>
        </p:cxnSp>
        <p:sp>
          <p:nvSpPr>
            <p:cNvPr id="217" name="Google Shape;217;p36"/>
            <p:cNvSpPr txBox="1"/>
            <p:nvPr/>
          </p:nvSpPr>
          <p:spPr>
            <a:xfrm>
              <a:off x="2495977" y="2182962"/>
              <a:ext cx="1239900" cy="186900"/>
            </a:xfrm>
            <a:prstGeom prst="rect">
              <a:avLst/>
            </a:prstGeom>
            <a:noFill/>
            <a:ln>
              <a:noFill/>
            </a:ln>
          </p:spPr>
          <p:txBody>
            <a:bodyPr anchorCtr="0" anchor="t" bIns="71425" lIns="71425" spcFirstLastPara="1" rIns="71425" wrap="square" tIns="71425">
              <a:noAutofit/>
            </a:bodyPr>
            <a:lstStyle/>
            <a:p>
              <a:pPr indent="0" lvl="0" marL="0" rtl="0" algn="r">
                <a:spcBef>
                  <a:spcPts val="0"/>
                </a:spcBef>
                <a:spcAft>
                  <a:spcPts val="0"/>
                </a:spcAft>
                <a:buNone/>
              </a:pPr>
              <a:r>
                <a:rPr lang="en" sz="600">
                  <a:solidFill>
                    <a:srgbClr val="111F2B"/>
                  </a:solidFill>
                  <a:latin typeface="Raleway Thin"/>
                  <a:ea typeface="Raleway Thin"/>
                  <a:cs typeface="Raleway Thin"/>
                  <a:sym typeface="Raleway Thin"/>
                </a:rPr>
                <a:t>03</a:t>
              </a:r>
              <a:endParaRPr sz="600">
                <a:solidFill>
                  <a:srgbClr val="111F2B"/>
                </a:solidFill>
                <a:latin typeface="Raleway Thin"/>
                <a:ea typeface="Raleway Thin"/>
                <a:cs typeface="Raleway Thin"/>
                <a:sym typeface="Raleway Thin"/>
              </a:endParaRPr>
            </a:p>
          </p:txBody>
        </p:sp>
        <p:sp>
          <p:nvSpPr>
            <p:cNvPr id="218" name="Google Shape;218;p36"/>
            <p:cNvSpPr txBox="1"/>
            <p:nvPr/>
          </p:nvSpPr>
          <p:spPr>
            <a:xfrm>
              <a:off x="2262151" y="2443432"/>
              <a:ext cx="1402800" cy="603900"/>
            </a:xfrm>
            <a:prstGeom prst="rect">
              <a:avLst/>
            </a:prstGeom>
            <a:noFill/>
            <a:ln>
              <a:noFill/>
            </a:ln>
          </p:spPr>
          <p:txBody>
            <a:bodyPr anchorCtr="0" anchor="t" bIns="71425" lIns="71425" spcFirstLastPara="1" rIns="71425" wrap="square" tIns="71425">
              <a:noAutofit/>
            </a:bodyPr>
            <a:lstStyle/>
            <a:p>
              <a:pPr indent="0" lvl="0" marL="0" rtl="0" algn="l">
                <a:spcBef>
                  <a:spcPts val="0"/>
                </a:spcBef>
                <a:spcAft>
                  <a:spcPts val="0"/>
                </a:spcAft>
                <a:buClr>
                  <a:srgbClr val="393069"/>
                </a:buClr>
                <a:buSzPts val="1500"/>
                <a:buFont typeface="Arial"/>
                <a:buNone/>
              </a:pPr>
              <a:r>
                <a:rPr lang="en" sz="1100">
                  <a:solidFill>
                    <a:srgbClr val="111F27"/>
                  </a:solidFill>
                  <a:latin typeface="Raleway Thin"/>
                  <a:ea typeface="Raleway Thin"/>
                  <a:cs typeface="Raleway Thin"/>
                  <a:sym typeface="Raleway Thin"/>
                </a:rPr>
                <a:t>Transformers</a:t>
              </a:r>
              <a:br>
                <a:rPr lang="en" sz="1100">
                  <a:solidFill>
                    <a:srgbClr val="111F27"/>
                  </a:solidFill>
                  <a:latin typeface="Raleway Thin"/>
                  <a:ea typeface="Raleway Thin"/>
                  <a:cs typeface="Raleway Thin"/>
                  <a:sym typeface="Raleway Thin"/>
                </a:rPr>
              </a:br>
              <a:r>
                <a:rPr lang="en" sz="1100">
                  <a:solidFill>
                    <a:srgbClr val="111F27"/>
                  </a:solidFill>
                  <a:latin typeface="Raleway Thin"/>
                  <a:ea typeface="Raleway Thin"/>
                  <a:cs typeface="Raleway Thin"/>
                  <a:sym typeface="Raleway Thin"/>
                </a:rPr>
                <a:t>Step-by-Step</a:t>
              </a:r>
              <a:endParaRPr sz="1100">
                <a:solidFill>
                  <a:srgbClr val="111F27"/>
                </a:solidFill>
                <a:latin typeface="Raleway Thin"/>
                <a:ea typeface="Raleway Thin"/>
                <a:cs typeface="Raleway Thin"/>
                <a:sym typeface="Raleway Thin"/>
              </a:endParaRPr>
            </a:p>
          </p:txBody>
        </p:sp>
        <p:sp>
          <p:nvSpPr>
            <p:cNvPr id="219" name="Google Shape;219;p36"/>
            <p:cNvSpPr/>
            <p:nvPr/>
          </p:nvSpPr>
          <p:spPr>
            <a:xfrm>
              <a:off x="2339450" y="3301875"/>
              <a:ext cx="1331400" cy="131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36"/>
          <p:cNvGrpSpPr/>
          <p:nvPr/>
        </p:nvGrpSpPr>
        <p:grpSpPr>
          <a:xfrm>
            <a:off x="2226337" y="1523525"/>
            <a:ext cx="1490700" cy="2522400"/>
            <a:chOff x="658075" y="2175800"/>
            <a:chExt cx="1490700" cy="2522400"/>
          </a:xfrm>
        </p:grpSpPr>
        <p:sp>
          <p:nvSpPr>
            <p:cNvPr id="221" name="Google Shape;221;p36"/>
            <p:cNvSpPr/>
            <p:nvPr/>
          </p:nvSpPr>
          <p:spPr>
            <a:xfrm>
              <a:off x="658075" y="2175800"/>
              <a:ext cx="1490700" cy="2522400"/>
            </a:xfrm>
            <a:prstGeom prst="rect">
              <a:avLst/>
            </a:prstGeom>
            <a:solidFill>
              <a:srgbClr val="D7E9F2">
                <a:alpha val="60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 name="Google Shape;222;p36"/>
            <p:cNvCxnSpPr/>
            <p:nvPr/>
          </p:nvCxnSpPr>
          <p:spPr>
            <a:xfrm>
              <a:off x="745975" y="2369690"/>
              <a:ext cx="1314900" cy="0"/>
            </a:xfrm>
            <a:prstGeom prst="straightConnector1">
              <a:avLst/>
            </a:prstGeom>
            <a:noFill/>
            <a:ln cap="flat" cmpd="sng" w="9525">
              <a:solidFill>
                <a:srgbClr val="111F2B"/>
              </a:solidFill>
              <a:prstDash val="solid"/>
              <a:miter lim="400000"/>
              <a:headEnd len="sm" w="sm" type="none"/>
              <a:tailEnd len="sm" w="sm" type="none"/>
            </a:ln>
          </p:spPr>
        </p:cxnSp>
        <p:sp>
          <p:nvSpPr>
            <p:cNvPr id="223" name="Google Shape;223;p36"/>
            <p:cNvSpPr txBox="1"/>
            <p:nvPr/>
          </p:nvSpPr>
          <p:spPr>
            <a:xfrm>
              <a:off x="716195" y="2182950"/>
              <a:ext cx="1427700" cy="186900"/>
            </a:xfrm>
            <a:prstGeom prst="rect">
              <a:avLst/>
            </a:prstGeom>
            <a:noFill/>
            <a:ln>
              <a:noFill/>
            </a:ln>
          </p:spPr>
          <p:txBody>
            <a:bodyPr anchorCtr="0" anchor="t" bIns="71425" lIns="71425" spcFirstLastPara="1" rIns="71425" wrap="square" tIns="71425">
              <a:noAutofit/>
            </a:bodyPr>
            <a:lstStyle/>
            <a:p>
              <a:pPr indent="0" lvl="0" marL="0" rtl="0" algn="r">
                <a:spcBef>
                  <a:spcPts val="0"/>
                </a:spcBef>
                <a:spcAft>
                  <a:spcPts val="0"/>
                </a:spcAft>
                <a:buNone/>
              </a:pPr>
              <a:r>
                <a:rPr lang="en" sz="600">
                  <a:solidFill>
                    <a:srgbClr val="111F2B"/>
                  </a:solidFill>
                  <a:latin typeface="Raleway Thin"/>
                  <a:ea typeface="Raleway Thin"/>
                  <a:cs typeface="Raleway Thin"/>
                  <a:sym typeface="Raleway Thin"/>
                </a:rPr>
                <a:t>02</a:t>
              </a:r>
              <a:endParaRPr sz="600">
                <a:solidFill>
                  <a:srgbClr val="111F2B"/>
                </a:solidFill>
                <a:latin typeface="Raleway Thin"/>
                <a:ea typeface="Raleway Thin"/>
                <a:cs typeface="Raleway Thin"/>
                <a:sym typeface="Raleway Thin"/>
              </a:endParaRPr>
            </a:p>
          </p:txBody>
        </p:sp>
        <p:sp>
          <p:nvSpPr>
            <p:cNvPr id="224" name="Google Shape;224;p36"/>
            <p:cNvSpPr txBox="1"/>
            <p:nvPr/>
          </p:nvSpPr>
          <p:spPr>
            <a:xfrm>
              <a:off x="690196" y="2443432"/>
              <a:ext cx="1402800" cy="603900"/>
            </a:xfrm>
            <a:prstGeom prst="rect">
              <a:avLst/>
            </a:prstGeom>
            <a:noFill/>
            <a:ln>
              <a:noFill/>
            </a:ln>
          </p:spPr>
          <p:txBody>
            <a:bodyPr anchorCtr="0" anchor="t" bIns="71425" lIns="71425" spcFirstLastPara="1" rIns="71425" wrap="square" tIns="71425">
              <a:noAutofit/>
            </a:bodyPr>
            <a:lstStyle/>
            <a:p>
              <a:pPr indent="0" lvl="0" marL="0" rtl="0" algn="l">
                <a:spcBef>
                  <a:spcPts val="0"/>
                </a:spcBef>
                <a:spcAft>
                  <a:spcPts val="0"/>
                </a:spcAft>
                <a:buClr>
                  <a:srgbClr val="393069"/>
                </a:buClr>
                <a:buSzPts val="1500"/>
                <a:buFont typeface="Arial"/>
                <a:buNone/>
              </a:pPr>
              <a:r>
                <a:rPr lang="en" sz="1100">
                  <a:solidFill>
                    <a:srgbClr val="111F27"/>
                  </a:solidFill>
                  <a:latin typeface="Raleway Thin"/>
                  <a:ea typeface="Raleway Thin"/>
                  <a:cs typeface="Raleway Thin"/>
                  <a:sym typeface="Raleway Thin"/>
                </a:rPr>
                <a:t>From RNNs to Transformers</a:t>
              </a:r>
              <a:endParaRPr sz="1100">
                <a:solidFill>
                  <a:srgbClr val="111F2B"/>
                </a:solidFill>
                <a:latin typeface="Raleway Thin"/>
                <a:ea typeface="Raleway Thin"/>
                <a:cs typeface="Raleway Thin"/>
                <a:sym typeface="Raleway Thin"/>
              </a:endParaRPr>
            </a:p>
          </p:txBody>
        </p:sp>
        <p:sp>
          <p:nvSpPr>
            <p:cNvPr id="225" name="Google Shape;225;p36"/>
            <p:cNvSpPr/>
            <p:nvPr/>
          </p:nvSpPr>
          <p:spPr>
            <a:xfrm>
              <a:off x="737113" y="3301888"/>
              <a:ext cx="1331400" cy="131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900"/>
            </a:p>
          </p:txBody>
        </p:sp>
      </p:grpSp>
      <p:grpSp>
        <p:nvGrpSpPr>
          <p:cNvPr id="226" name="Google Shape;226;p36"/>
          <p:cNvGrpSpPr/>
          <p:nvPr/>
        </p:nvGrpSpPr>
        <p:grpSpPr>
          <a:xfrm>
            <a:off x="636203" y="1523525"/>
            <a:ext cx="1490700" cy="2522400"/>
            <a:chOff x="5464453" y="2175800"/>
            <a:chExt cx="1490700" cy="2522400"/>
          </a:xfrm>
        </p:grpSpPr>
        <p:sp>
          <p:nvSpPr>
            <p:cNvPr id="227" name="Google Shape;227;p36"/>
            <p:cNvSpPr/>
            <p:nvPr/>
          </p:nvSpPr>
          <p:spPr>
            <a:xfrm>
              <a:off x="5464453" y="2175800"/>
              <a:ext cx="1490700" cy="2522400"/>
            </a:xfrm>
            <a:prstGeom prst="rect">
              <a:avLst/>
            </a:prstGeom>
            <a:solidFill>
              <a:srgbClr val="D7E9F2">
                <a:alpha val="60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8" name="Google Shape;228;p36"/>
            <p:cNvCxnSpPr/>
            <p:nvPr/>
          </p:nvCxnSpPr>
          <p:spPr>
            <a:xfrm>
              <a:off x="5552358" y="2369690"/>
              <a:ext cx="1314900" cy="0"/>
            </a:xfrm>
            <a:prstGeom prst="straightConnector1">
              <a:avLst/>
            </a:prstGeom>
            <a:noFill/>
            <a:ln cap="flat" cmpd="sng" w="9525">
              <a:solidFill>
                <a:srgbClr val="111F2B"/>
              </a:solidFill>
              <a:prstDash val="solid"/>
              <a:miter lim="400000"/>
              <a:headEnd len="sm" w="sm" type="none"/>
              <a:tailEnd len="sm" w="sm" type="none"/>
            </a:ln>
          </p:spPr>
        </p:cxnSp>
        <p:sp>
          <p:nvSpPr>
            <p:cNvPr id="229" name="Google Shape;229;p36"/>
            <p:cNvSpPr txBox="1"/>
            <p:nvPr/>
          </p:nvSpPr>
          <p:spPr>
            <a:xfrm>
              <a:off x="5700627" y="2182962"/>
              <a:ext cx="1239900" cy="186900"/>
            </a:xfrm>
            <a:prstGeom prst="rect">
              <a:avLst/>
            </a:prstGeom>
            <a:noFill/>
            <a:ln>
              <a:noFill/>
            </a:ln>
          </p:spPr>
          <p:txBody>
            <a:bodyPr anchorCtr="0" anchor="t" bIns="71425" lIns="71425" spcFirstLastPara="1" rIns="71425" wrap="square" tIns="71425">
              <a:noAutofit/>
            </a:bodyPr>
            <a:lstStyle/>
            <a:p>
              <a:pPr indent="0" lvl="0" marL="0" rtl="0" algn="r">
                <a:spcBef>
                  <a:spcPts val="0"/>
                </a:spcBef>
                <a:spcAft>
                  <a:spcPts val="0"/>
                </a:spcAft>
                <a:buNone/>
              </a:pPr>
              <a:r>
                <a:rPr lang="en" sz="600">
                  <a:solidFill>
                    <a:srgbClr val="111F2B"/>
                  </a:solidFill>
                  <a:latin typeface="Raleway Thin"/>
                  <a:ea typeface="Raleway Thin"/>
                  <a:cs typeface="Raleway Thin"/>
                  <a:sym typeface="Raleway Thin"/>
                </a:rPr>
                <a:t>01</a:t>
              </a:r>
              <a:endParaRPr sz="600">
                <a:solidFill>
                  <a:srgbClr val="111F2B"/>
                </a:solidFill>
                <a:latin typeface="Raleway Thin"/>
                <a:ea typeface="Raleway Thin"/>
                <a:cs typeface="Raleway Thin"/>
                <a:sym typeface="Raleway Thin"/>
              </a:endParaRPr>
            </a:p>
          </p:txBody>
        </p:sp>
        <p:sp>
          <p:nvSpPr>
            <p:cNvPr id="230" name="Google Shape;230;p36"/>
            <p:cNvSpPr txBox="1"/>
            <p:nvPr/>
          </p:nvSpPr>
          <p:spPr>
            <a:xfrm>
              <a:off x="5497467" y="2443432"/>
              <a:ext cx="1402800" cy="603900"/>
            </a:xfrm>
            <a:prstGeom prst="rect">
              <a:avLst/>
            </a:prstGeom>
            <a:noFill/>
            <a:ln>
              <a:noFill/>
            </a:ln>
          </p:spPr>
          <p:txBody>
            <a:bodyPr anchorCtr="0" anchor="t" bIns="71425" lIns="71425" spcFirstLastPara="1" rIns="71425" wrap="square" tIns="71425">
              <a:noAutofit/>
            </a:bodyPr>
            <a:lstStyle/>
            <a:p>
              <a:pPr indent="0" lvl="0" marL="0" rtl="0" algn="l">
                <a:spcBef>
                  <a:spcPts val="0"/>
                </a:spcBef>
                <a:spcAft>
                  <a:spcPts val="0"/>
                </a:spcAft>
                <a:buNone/>
              </a:pPr>
              <a:r>
                <a:rPr lang="en" sz="1100">
                  <a:solidFill>
                    <a:srgbClr val="111F27"/>
                  </a:solidFill>
                  <a:latin typeface="Raleway Thin"/>
                  <a:ea typeface="Raleway Thin"/>
                  <a:cs typeface="Raleway Thin"/>
                  <a:sym typeface="Raleway Thin"/>
                </a:rPr>
                <a:t>Contextualized Embeddings</a:t>
              </a:r>
              <a:endParaRPr sz="1100">
                <a:solidFill>
                  <a:srgbClr val="111F27"/>
                </a:solidFill>
                <a:latin typeface="Raleway Thin"/>
                <a:ea typeface="Raleway Thin"/>
                <a:cs typeface="Raleway Thin"/>
                <a:sym typeface="Raleway Thin"/>
              </a:endParaRPr>
            </a:p>
            <a:p>
              <a:pPr indent="0" lvl="0" marL="0" rtl="0" algn="l">
                <a:spcBef>
                  <a:spcPts val="1100"/>
                </a:spcBef>
                <a:spcAft>
                  <a:spcPts val="0"/>
                </a:spcAft>
                <a:buClr>
                  <a:srgbClr val="000000"/>
                </a:buClr>
                <a:buSzPts val="1100"/>
                <a:buFont typeface="Arial"/>
                <a:buNone/>
              </a:pPr>
              <a:r>
                <a:t/>
              </a:r>
              <a:endParaRPr sz="1100">
                <a:solidFill>
                  <a:srgbClr val="111F27"/>
                </a:solidFill>
                <a:latin typeface="Raleway Thin"/>
                <a:ea typeface="Raleway Thin"/>
                <a:cs typeface="Raleway Thin"/>
                <a:sym typeface="Raleway Thin"/>
              </a:endParaRPr>
            </a:p>
            <a:p>
              <a:pPr indent="0" lvl="0" marL="0" rtl="0" algn="l">
                <a:spcBef>
                  <a:spcPts val="0"/>
                </a:spcBef>
                <a:spcAft>
                  <a:spcPts val="0"/>
                </a:spcAft>
                <a:buNone/>
              </a:pPr>
              <a:r>
                <a:t/>
              </a:r>
              <a:endParaRPr sz="1100">
                <a:solidFill>
                  <a:srgbClr val="111F27"/>
                </a:solidFill>
                <a:latin typeface="Raleway Thin"/>
                <a:ea typeface="Raleway Thin"/>
                <a:cs typeface="Raleway Thin"/>
                <a:sym typeface="Raleway Thin"/>
              </a:endParaRPr>
            </a:p>
          </p:txBody>
        </p:sp>
        <p:sp>
          <p:nvSpPr>
            <p:cNvPr id="231" name="Google Shape;231;p36"/>
            <p:cNvSpPr/>
            <p:nvPr/>
          </p:nvSpPr>
          <p:spPr>
            <a:xfrm>
              <a:off x="5533088" y="3301875"/>
              <a:ext cx="1331400" cy="131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sz="900"/>
            </a:p>
          </p:txBody>
        </p:sp>
      </p:grpSp>
      <p:pic>
        <p:nvPicPr>
          <p:cNvPr id="232" name="Google Shape;232;p36"/>
          <p:cNvPicPr preferRelativeResize="0"/>
          <p:nvPr/>
        </p:nvPicPr>
        <p:blipFill rotWithShape="1">
          <a:blip r:embed="rId3">
            <a:alphaModFix/>
          </a:blip>
          <a:srcRect b="0" l="0" r="0" t="1351"/>
          <a:stretch/>
        </p:blipFill>
        <p:spPr>
          <a:xfrm>
            <a:off x="4095251" y="2689005"/>
            <a:ext cx="953126" cy="1221372"/>
          </a:xfrm>
          <a:prstGeom prst="rect">
            <a:avLst/>
          </a:prstGeom>
          <a:noFill/>
          <a:ln>
            <a:noFill/>
          </a:ln>
        </p:spPr>
      </p:pic>
      <p:pic>
        <p:nvPicPr>
          <p:cNvPr id="233" name="Google Shape;233;p36"/>
          <p:cNvPicPr preferRelativeResize="0"/>
          <p:nvPr/>
        </p:nvPicPr>
        <p:blipFill rotWithShape="1">
          <a:blip r:embed="rId4">
            <a:alphaModFix/>
          </a:blip>
          <a:srcRect b="-10" l="0" r="57099" t="0"/>
          <a:stretch/>
        </p:blipFill>
        <p:spPr>
          <a:xfrm>
            <a:off x="5654925" y="2865751"/>
            <a:ext cx="1030800" cy="987450"/>
          </a:xfrm>
          <a:prstGeom prst="rect">
            <a:avLst/>
          </a:prstGeom>
          <a:noFill/>
          <a:ln>
            <a:noFill/>
          </a:ln>
        </p:spPr>
      </p:pic>
      <p:pic>
        <p:nvPicPr>
          <p:cNvPr id="234" name="Google Shape;234;p36"/>
          <p:cNvPicPr preferRelativeResize="0"/>
          <p:nvPr/>
        </p:nvPicPr>
        <p:blipFill rotWithShape="1">
          <a:blip r:embed="rId5">
            <a:alphaModFix/>
          </a:blip>
          <a:srcRect b="0" l="0" r="65721" t="0"/>
          <a:stretch/>
        </p:blipFill>
        <p:spPr>
          <a:xfrm>
            <a:off x="2418875" y="2865738"/>
            <a:ext cx="1115625" cy="867900"/>
          </a:xfrm>
          <a:prstGeom prst="rect">
            <a:avLst/>
          </a:prstGeom>
          <a:noFill/>
          <a:ln>
            <a:noFill/>
          </a:ln>
        </p:spPr>
      </p:pic>
      <p:pic>
        <p:nvPicPr>
          <p:cNvPr id="235" name="Google Shape;235;p36"/>
          <p:cNvPicPr preferRelativeResize="0"/>
          <p:nvPr/>
        </p:nvPicPr>
        <p:blipFill>
          <a:blip r:embed="rId6">
            <a:alphaModFix/>
          </a:blip>
          <a:stretch>
            <a:fillRect/>
          </a:stretch>
        </p:blipFill>
        <p:spPr>
          <a:xfrm>
            <a:off x="7194725" y="2821300"/>
            <a:ext cx="1148151" cy="956800"/>
          </a:xfrm>
          <a:prstGeom prst="rect">
            <a:avLst/>
          </a:prstGeom>
          <a:noFill/>
          <a:ln>
            <a:noFill/>
          </a:ln>
        </p:spPr>
      </p:pic>
      <p:pic>
        <p:nvPicPr>
          <p:cNvPr id="236" name="Google Shape;236;p36"/>
          <p:cNvPicPr preferRelativeResize="0"/>
          <p:nvPr/>
        </p:nvPicPr>
        <p:blipFill rotWithShape="1">
          <a:blip r:embed="rId7">
            <a:alphaModFix/>
          </a:blip>
          <a:srcRect b="0" l="905" r="82097" t="5829"/>
          <a:stretch/>
        </p:blipFill>
        <p:spPr>
          <a:xfrm>
            <a:off x="823737" y="2850950"/>
            <a:ext cx="1115623" cy="897484"/>
          </a:xfrm>
          <a:prstGeom prst="rect">
            <a:avLst/>
          </a:prstGeom>
          <a:noFill/>
          <a:ln>
            <a:noFill/>
          </a:ln>
        </p:spPr>
      </p:pic>
      <p:pic>
        <p:nvPicPr>
          <p:cNvPr id="237" name="Google Shape;237;p36"/>
          <p:cNvPicPr preferRelativeResize="0"/>
          <p:nvPr/>
        </p:nvPicPr>
        <p:blipFill>
          <a:blip r:embed="rId8">
            <a:alphaModFix/>
          </a:blip>
          <a:stretch>
            <a:fillRect/>
          </a:stretch>
        </p:blipFill>
        <p:spPr>
          <a:xfrm>
            <a:off x="132500" y="659650"/>
            <a:ext cx="350313" cy="393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4"/>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Self-Attention Mechanism</a:t>
            </a:r>
            <a:endParaRPr/>
          </a:p>
        </p:txBody>
      </p:sp>
      <p:sp>
        <p:nvSpPr>
          <p:cNvPr id="411" name="Google Shape;411;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2" name="Google Shape;412;p54"/>
          <p:cNvPicPr preferRelativeResize="0"/>
          <p:nvPr/>
        </p:nvPicPr>
        <p:blipFill rotWithShape="1">
          <a:blip r:embed="rId3">
            <a:alphaModFix/>
          </a:blip>
          <a:srcRect b="2639" l="0" r="0" t="-2639"/>
          <a:stretch/>
        </p:blipFill>
        <p:spPr>
          <a:xfrm>
            <a:off x="1176800" y="731251"/>
            <a:ext cx="6796752" cy="4018601"/>
          </a:xfrm>
          <a:prstGeom prst="rect">
            <a:avLst/>
          </a:prstGeom>
          <a:noFill/>
          <a:ln>
            <a:noFill/>
          </a:ln>
        </p:spPr>
      </p:pic>
      <p:sp>
        <p:nvSpPr>
          <p:cNvPr id="413" name="Google Shape;413;p54"/>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14" name="Google Shape;414;p54"/>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Self-Attention Mechanism</a:t>
            </a:r>
            <a:endParaRPr/>
          </a:p>
        </p:txBody>
      </p:sp>
      <p:sp>
        <p:nvSpPr>
          <p:cNvPr id="420" name="Google Shape;420;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21" name="Google Shape;421;p55"/>
          <p:cNvPicPr preferRelativeResize="0"/>
          <p:nvPr/>
        </p:nvPicPr>
        <p:blipFill>
          <a:blip r:embed="rId3">
            <a:alphaModFix/>
          </a:blip>
          <a:stretch>
            <a:fillRect/>
          </a:stretch>
        </p:blipFill>
        <p:spPr>
          <a:xfrm>
            <a:off x="1839750" y="782900"/>
            <a:ext cx="5464499" cy="3966951"/>
          </a:xfrm>
          <a:prstGeom prst="rect">
            <a:avLst/>
          </a:prstGeom>
          <a:noFill/>
          <a:ln>
            <a:noFill/>
          </a:ln>
        </p:spPr>
      </p:pic>
      <p:sp>
        <p:nvSpPr>
          <p:cNvPr id="422" name="Google Shape;422;p55"/>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23" name="Google Shape;423;p55"/>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6"/>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Self-Attention Mechanism in Matrix Notation</a:t>
            </a:r>
            <a:endParaRPr/>
          </a:p>
        </p:txBody>
      </p:sp>
      <p:sp>
        <p:nvSpPr>
          <p:cNvPr id="429" name="Google Shape;429;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30" name="Google Shape;430;p56"/>
          <p:cNvPicPr preferRelativeResize="0"/>
          <p:nvPr/>
        </p:nvPicPr>
        <p:blipFill rotWithShape="1">
          <a:blip r:embed="rId3">
            <a:alphaModFix/>
          </a:blip>
          <a:srcRect b="2581" l="0" r="0" t="0"/>
          <a:stretch/>
        </p:blipFill>
        <p:spPr>
          <a:xfrm>
            <a:off x="324275" y="1101300"/>
            <a:ext cx="2975750" cy="3336675"/>
          </a:xfrm>
          <a:prstGeom prst="rect">
            <a:avLst/>
          </a:prstGeom>
          <a:noFill/>
          <a:ln>
            <a:noFill/>
          </a:ln>
        </p:spPr>
      </p:pic>
      <p:grpSp>
        <p:nvGrpSpPr>
          <p:cNvPr id="431" name="Google Shape;431;p56"/>
          <p:cNvGrpSpPr/>
          <p:nvPr/>
        </p:nvGrpSpPr>
        <p:grpSpPr>
          <a:xfrm>
            <a:off x="3740325" y="1991400"/>
            <a:ext cx="5362901" cy="1445175"/>
            <a:chOff x="3740325" y="1991400"/>
            <a:chExt cx="5362901" cy="1445175"/>
          </a:xfrm>
        </p:grpSpPr>
        <p:pic>
          <p:nvPicPr>
            <p:cNvPr id="432" name="Google Shape;432;p56"/>
            <p:cNvPicPr preferRelativeResize="0"/>
            <p:nvPr/>
          </p:nvPicPr>
          <p:blipFill rotWithShape="1">
            <a:blip r:embed="rId4">
              <a:alphaModFix/>
            </a:blip>
            <a:srcRect b="0" l="0" r="70477" t="66997"/>
            <a:stretch/>
          </p:blipFill>
          <p:spPr>
            <a:xfrm>
              <a:off x="7830400" y="2479800"/>
              <a:ext cx="1272826" cy="728876"/>
            </a:xfrm>
            <a:prstGeom prst="rect">
              <a:avLst/>
            </a:prstGeom>
            <a:noFill/>
            <a:ln>
              <a:noFill/>
            </a:ln>
          </p:spPr>
        </p:pic>
        <p:pic>
          <p:nvPicPr>
            <p:cNvPr id="433" name="Google Shape;433;p56"/>
            <p:cNvPicPr preferRelativeResize="0"/>
            <p:nvPr/>
          </p:nvPicPr>
          <p:blipFill rotWithShape="1">
            <a:blip r:embed="rId4">
              <a:alphaModFix/>
            </a:blip>
            <a:srcRect b="34563" l="0" r="0" t="0"/>
            <a:stretch/>
          </p:blipFill>
          <p:spPr>
            <a:xfrm>
              <a:off x="3740325" y="1991400"/>
              <a:ext cx="4311274" cy="1445175"/>
            </a:xfrm>
            <a:prstGeom prst="rect">
              <a:avLst/>
            </a:prstGeom>
            <a:noFill/>
            <a:ln>
              <a:noFill/>
            </a:ln>
          </p:spPr>
        </p:pic>
      </p:grpSp>
      <p:sp>
        <p:nvSpPr>
          <p:cNvPr id="434" name="Google Shape;434;p56"/>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35" name="Google Shape;435;p56"/>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7"/>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Multi-Headed Self-Attention</a:t>
            </a:r>
            <a:endParaRPr/>
          </a:p>
        </p:txBody>
      </p:sp>
      <p:sp>
        <p:nvSpPr>
          <p:cNvPr id="441" name="Google Shape;441;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42" name="Google Shape;442;p57"/>
          <p:cNvPicPr preferRelativeResize="0"/>
          <p:nvPr/>
        </p:nvPicPr>
        <p:blipFill>
          <a:blip r:embed="rId3">
            <a:alphaModFix/>
          </a:blip>
          <a:stretch>
            <a:fillRect/>
          </a:stretch>
        </p:blipFill>
        <p:spPr>
          <a:xfrm>
            <a:off x="1339550" y="887600"/>
            <a:ext cx="6471252" cy="3559450"/>
          </a:xfrm>
          <a:prstGeom prst="rect">
            <a:avLst/>
          </a:prstGeom>
          <a:noFill/>
          <a:ln>
            <a:noFill/>
          </a:ln>
        </p:spPr>
      </p:pic>
      <p:sp>
        <p:nvSpPr>
          <p:cNvPr id="443" name="Google Shape;443;p57"/>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44" name="Google Shape;444;p57"/>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8"/>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Multi-Headed Self-Attention</a:t>
            </a:r>
            <a:endParaRPr/>
          </a:p>
        </p:txBody>
      </p:sp>
      <p:sp>
        <p:nvSpPr>
          <p:cNvPr id="450" name="Google Shape;450;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51" name="Google Shape;451;p58"/>
          <p:cNvPicPr preferRelativeResize="0"/>
          <p:nvPr/>
        </p:nvPicPr>
        <p:blipFill rotWithShape="1">
          <a:blip r:embed="rId3">
            <a:alphaModFix/>
          </a:blip>
          <a:srcRect b="70504" l="2443" r="46007" t="10075"/>
          <a:stretch/>
        </p:blipFill>
        <p:spPr>
          <a:xfrm>
            <a:off x="447600" y="1911725"/>
            <a:ext cx="4240722" cy="850501"/>
          </a:xfrm>
          <a:prstGeom prst="rect">
            <a:avLst/>
          </a:prstGeom>
          <a:noFill/>
          <a:ln>
            <a:noFill/>
          </a:ln>
        </p:spPr>
      </p:pic>
      <p:grpSp>
        <p:nvGrpSpPr>
          <p:cNvPr id="452" name="Google Shape;452;p58"/>
          <p:cNvGrpSpPr/>
          <p:nvPr/>
        </p:nvGrpSpPr>
        <p:grpSpPr>
          <a:xfrm>
            <a:off x="4688323" y="511725"/>
            <a:ext cx="3414899" cy="4226248"/>
            <a:chOff x="4688323" y="511725"/>
            <a:chExt cx="3414899" cy="4226248"/>
          </a:xfrm>
        </p:grpSpPr>
        <p:pic>
          <p:nvPicPr>
            <p:cNvPr id="453" name="Google Shape;453;p58"/>
            <p:cNvPicPr preferRelativeResize="0"/>
            <p:nvPr/>
          </p:nvPicPr>
          <p:blipFill rotWithShape="1">
            <a:blip r:embed="rId3">
              <a:alphaModFix/>
            </a:blip>
            <a:srcRect b="0" l="82850" r="0" t="3493"/>
            <a:stretch/>
          </p:blipFill>
          <p:spPr>
            <a:xfrm>
              <a:off x="5000691" y="511725"/>
              <a:ext cx="1410777" cy="4226248"/>
            </a:xfrm>
            <a:prstGeom prst="rect">
              <a:avLst/>
            </a:prstGeom>
            <a:noFill/>
            <a:ln>
              <a:noFill/>
            </a:ln>
          </p:spPr>
        </p:pic>
        <p:pic>
          <p:nvPicPr>
            <p:cNvPr id="454" name="Google Shape;454;p58"/>
            <p:cNvPicPr preferRelativeResize="0"/>
            <p:nvPr/>
          </p:nvPicPr>
          <p:blipFill rotWithShape="1">
            <a:blip r:embed="rId3">
              <a:alphaModFix/>
            </a:blip>
            <a:srcRect b="19239" l="1322" r="78666" t="61339"/>
            <a:stretch/>
          </p:blipFill>
          <p:spPr>
            <a:xfrm>
              <a:off x="6457000" y="1979988"/>
              <a:ext cx="1646222" cy="850501"/>
            </a:xfrm>
            <a:prstGeom prst="rect">
              <a:avLst/>
            </a:prstGeom>
            <a:noFill/>
            <a:ln>
              <a:noFill/>
            </a:ln>
          </p:spPr>
        </p:pic>
        <p:pic>
          <p:nvPicPr>
            <p:cNvPr id="455" name="Google Shape;455;p58"/>
            <p:cNvPicPr preferRelativeResize="0"/>
            <p:nvPr/>
          </p:nvPicPr>
          <p:blipFill rotWithShape="1">
            <a:blip r:embed="rId3">
              <a:alphaModFix/>
            </a:blip>
            <a:srcRect b="73287" l="67710" r="28031" t="20649"/>
            <a:stretch/>
          </p:blipFill>
          <p:spPr>
            <a:xfrm>
              <a:off x="4688323" y="2352575"/>
              <a:ext cx="350326" cy="265526"/>
            </a:xfrm>
            <a:prstGeom prst="rect">
              <a:avLst/>
            </a:prstGeom>
            <a:noFill/>
            <a:ln>
              <a:noFill/>
            </a:ln>
          </p:spPr>
        </p:pic>
      </p:grpSp>
      <p:sp>
        <p:nvSpPr>
          <p:cNvPr id="456" name="Google Shape;456;p58"/>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57" name="Google Shape;457;p58"/>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9"/>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Self-Attention: Putting It All Together</a:t>
            </a:r>
            <a:endParaRPr/>
          </a:p>
        </p:txBody>
      </p:sp>
      <p:sp>
        <p:nvSpPr>
          <p:cNvPr id="463" name="Google Shape;463;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464" name="Google Shape;464;p59"/>
          <p:cNvGrpSpPr/>
          <p:nvPr/>
        </p:nvGrpSpPr>
        <p:grpSpPr>
          <a:xfrm>
            <a:off x="336100" y="971050"/>
            <a:ext cx="8471799" cy="3778801"/>
            <a:chOff x="336100" y="971050"/>
            <a:chExt cx="8471799" cy="3778801"/>
          </a:xfrm>
        </p:grpSpPr>
        <p:pic>
          <p:nvPicPr>
            <p:cNvPr id="465" name="Google Shape;465;p59"/>
            <p:cNvPicPr preferRelativeResize="0"/>
            <p:nvPr/>
          </p:nvPicPr>
          <p:blipFill rotWithShape="1">
            <a:blip r:embed="rId3">
              <a:alphaModFix/>
            </a:blip>
            <a:srcRect b="0" l="0" r="0" t="18566"/>
            <a:stretch/>
          </p:blipFill>
          <p:spPr>
            <a:xfrm>
              <a:off x="336100" y="971050"/>
              <a:ext cx="8471799" cy="3778801"/>
            </a:xfrm>
            <a:prstGeom prst="rect">
              <a:avLst/>
            </a:prstGeom>
            <a:noFill/>
            <a:ln>
              <a:noFill/>
            </a:ln>
          </p:spPr>
        </p:pic>
        <p:sp>
          <p:nvSpPr>
            <p:cNvPr id="466" name="Google Shape;466;p59"/>
            <p:cNvSpPr/>
            <p:nvPr/>
          </p:nvSpPr>
          <p:spPr>
            <a:xfrm>
              <a:off x="341375" y="2306225"/>
              <a:ext cx="2488200" cy="1813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 name="Google Shape;467;p59"/>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68" name="Google Shape;468;p59"/>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0"/>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Attention visualized</a:t>
            </a:r>
            <a:endParaRPr/>
          </a:p>
        </p:txBody>
      </p:sp>
      <p:sp>
        <p:nvSpPr>
          <p:cNvPr id="474" name="Google Shape;474;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75" name="Google Shape;475;p60"/>
          <p:cNvPicPr preferRelativeResize="0"/>
          <p:nvPr/>
        </p:nvPicPr>
        <p:blipFill>
          <a:blip r:embed="rId3">
            <a:alphaModFix/>
          </a:blip>
          <a:stretch>
            <a:fillRect/>
          </a:stretch>
        </p:blipFill>
        <p:spPr>
          <a:xfrm>
            <a:off x="2611637" y="781400"/>
            <a:ext cx="4099226" cy="3915349"/>
          </a:xfrm>
          <a:prstGeom prst="rect">
            <a:avLst/>
          </a:prstGeom>
          <a:noFill/>
          <a:ln>
            <a:noFill/>
          </a:ln>
        </p:spPr>
      </p:pic>
      <p:pic>
        <p:nvPicPr>
          <p:cNvPr id="476" name="Google Shape;476;p60"/>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1"/>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Full Encoder Block</a:t>
            </a:r>
            <a:endParaRPr/>
          </a:p>
        </p:txBody>
      </p:sp>
      <p:sp>
        <p:nvSpPr>
          <p:cNvPr id="482" name="Google Shape;482;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83" name="Google Shape;483;p61"/>
          <p:cNvPicPr preferRelativeResize="0"/>
          <p:nvPr/>
        </p:nvPicPr>
        <p:blipFill>
          <a:blip r:embed="rId3">
            <a:alphaModFix/>
          </a:blip>
          <a:stretch>
            <a:fillRect/>
          </a:stretch>
        </p:blipFill>
        <p:spPr>
          <a:xfrm>
            <a:off x="4394550" y="557350"/>
            <a:ext cx="4533648" cy="4192499"/>
          </a:xfrm>
          <a:prstGeom prst="rect">
            <a:avLst/>
          </a:prstGeom>
          <a:noFill/>
          <a:ln>
            <a:noFill/>
          </a:ln>
        </p:spPr>
      </p:pic>
      <p:sp>
        <p:nvSpPr>
          <p:cNvPr id="484" name="Google Shape;484;p61"/>
          <p:cNvSpPr txBox="1"/>
          <p:nvPr>
            <p:ph idx="1" type="body"/>
          </p:nvPr>
        </p:nvSpPr>
        <p:spPr>
          <a:xfrm>
            <a:off x="648000" y="967625"/>
            <a:ext cx="3620400" cy="3690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n"/>
              <a:t>Encoder block consisting of:</a:t>
            </a:r>
            <a:endParaRPr/>
          </a:p>
          <a:p>
            <a:pPr indent="-330200" lvl="0" marL="457200" rtl="0" algn="l">
              <a:lnSpc>
                <a:spcPct val="150000"/>
              </a:lnSpc>
              <a:spcBef>
                <a:spcPts val="0"/>
              </a:spcBef>
              <a:spcAft>
                <a:spcPts val="0"/>
              </a:spcAft>
              <a:buSzPts val="1600"/>
              <a:buChar char="●"/>
            </a:pPr>
            <a:r>
              <a:rPr lang="en"/>
              <a:t>Multi-headed self-attention</a:t>
            </a:r>
            <a:endParaRPr/>
          </a:p>
          <a:p>
            <a:pPr indent="-330200" lvl="0" marL="457200" rtl="0" algn="l">
              <a:lnSpc>
                <a:spcPct val="150000"/>
              </a:lnSpc>
              <a:spcBef>
                <a:spcPts val="0"/>
              </a:spcBef>
              <a:spcAft>
                <a:spcPts val="0"/>
              </a:spcAft>
              <a:buSzPts val="1600"/>
              <a:buChar char="●"/>
            </a:pPr>
            <a:r>
              <a:rPr lang="en"/>
              <a:t>Feedforward NN (FC 2 layers)</a:t>
            </a:r>
            <a:endParaRPr/>
          </a:p>
          <a:p>
            <a:pPr indent="-330200" lvl="0" marL="457200" rtl="0" algn="l">
              <a:lnSpc>
                <a:spcPct val="150000"/>
              </a:lnSpc>
              <a:spcBef>
                <a:spcPts val="0"/>
              </a:spcBef>
              <a:spcAft>
                <a:spcPts val="0"/>
              </a:spcAft>
              <a:buSzPts val="1600"/>
              <a:buChar char="●"/>
            </a:pPr>
            <a:r>
              <a:rPr lang="en"/>
              <a:t>Skip connections</a:t>
            </a:r>
            <a:endParaRPr/>
          </a:p>
          <a:p>
            <a:pPr indent="-330200" lvl="0" marL="457200" rtl="0" algn="l">
              <a:lnSpc>
                <a:spcPct val="115000"/>
              </a:lnSpc>
              <a:spcBef>
                <a:spcPts val="0"/>
              </a:spcBef>
              <a:spcAft>
                <a:spcPts val="0"/>
              </a:spcAft>
              <a:buSzPts val="1600"/>
              <a:buChar char="●"/>
            </a:pPr>
            <a:r>
              <a:rPr lang="en"/>
              <a:t>Layer normalization - Similar to batch normalization but computed over features (words/tokens) for a single sample</a:t>
            </a:r>
            <a:endParaRPr/>
          </a:p>
        </p:txBody>
      </p:sp>
      <p:sp>
        <p:nvSpPr>
          <p:cNvPr id="485" name="Google Shape;485;p61"/>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86" name="Google Shape;486;p61"/>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2"/>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Encoder-Decoder Architecture - Small Example</a:t>
            </a:r>
            <a:endParaRPr/>
          </a:p>
        </p:txBody>
      </p:sp>
      <p:sp>
        <p:nvSpPr>
          <p:cNvPr id="492" name="Google Shape;492;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3" name="Google Shape;493;p62"/>
          <p:cNvPicPr preferRelativeResize="0"/>
          <p:nvPr/>
        </p:nvPicPr>
        <p:blipFill rotWithShape="1">
          <a:blip r:embed="rId3">
            <a:alphaModFix/>
          </a:blip>
          <a:srcRect b="0" l="4920" r="5127" t="4997"/>
          <a:stretch/>
        </p:blipFill>
        <p:spPr>
          <a:xfrm>
            <a:off x="1215075" y="802000"/>
            <a:ext cx="6713853" cy="3947850"/>
          </a:xfrm>
          <a:prstGeom prst="rect">
            <a:avLst/>
          </a:prstGeom>
          <a:noFill/>
          <a:ln>
            <a:noFill/>
          </a:ln>
        </p:spPr>
      </p:pic>
      <p:sp>
        <p:nvSpPr>
          <p:cNvPr id="494" name="Google Shape;494;p62"/>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495" name="Google Shape;495;p62"/>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3"/>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Positional Encodings</a:t>
            </a:r>
            <a:endParaRPr/>
          </a:p>
        </p:txBody>
      </p:sp>
      <p:sp>
        <p:nvSpPr>
          <p:cNvPr id="501" name="Google Shape;501;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2" name="Google Shape;502;p63"/>
          <p:cNvPicPr preferRelativeResize="0"/>
          <p:nvPr/>
        </p:nvPicPr>
        <p:blipFill rotWithShape="1">
          <a:blip r:embed="rId3">
            <a:alphaModFix/>
          </a:blip>
          <a:srcRect b="0" l="0" r="50458" t="51035"/>
          <a:stretch/>
        </p:blipFill>
        <p:spPr>
          <a:xfrm>
            <a:off x="4056600" y="1319788"/>
            <a:ext cx="4916975" cy="2679949"/>
          </a:xfrm>
          <a:prstGeom prst="rect">
            <a:avLst/>
          </a:prstGeom>
          <a:noFill/>
          <a:ln>
            <a:noFill/>
          </a:ln>
        </p:spPr>
      </p:pic>
      <p:sp>
        <p:nvSpPr>
          <p:cNvPr id="503" name="Google Shape;503;p63"/>
          <p:cNvSpPr txBox="1"/>
          <p:nvPr>
            <p:ph idx="1" type="body"/>
          </p:nvPr>
        </p:nvSpPr>
        <p:spPr>
          <a:xfrm>
            <a:off x="648000" y="967625"/>
            <a:ext cx="3332400" cy="3690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Attention mechanism has no locality bias - </a:t>
            </a:r>
            <a:r>
              <a:rPr b="1" lang="en">
                <a:solidFill>
                  <a:srgbClr val="F04E4C"/>
                </a:solidFill>
              </a:rPr>
              <a:t>no notion of word order</a:t>
            </a:r>
            <a:endParaRPr b="1">
              <a:solidFill>
                <a:srgbClr val="F04E4C"/>
              </a:solidFill>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Char char="●"/>
            </a:pPr>
            <a:r>
              <a:rPr b="1" lang="en">
                <a:solidFill>
                  <a:srgbClr val="F04E4C"/>
                </a:solidFill>
              </a:rPr>
              <a:t>Add positional encodings</a:t>
            </a:r>
            <a:r>
              <a:rPr lang="en"/>
              <a:t> to input embeddings to let model learn relative positioning </a:t>
            </a:r>
            <a:endParaRPr/>
          </a:p>
        </p:txBody>
      </p:sp>
      <p:pic>
        <p:nvPicPr>
          <p:cNvPr descr="\begin{aligned}&#10;\text{PE}(\text{pos},2i) &amp;= \sin \Big( \frac{\text{pos}}{10000^{2i/d_{\text{model}}}}\Big) \\&#10;\text{PE}(\text{pos},2i+1) &amp;= \cos \Big( \frac{\text{pos}}{10000^{2i/d_{\text{model}}}}\Big)&#10;\end{aligned}" id="504" name="Google Shape;504;p63" title="MathEquation,#53585f"/>
          <p:cNvPicPr preferRelativeResize="0"/>
          <p:nvPr/>
        </p:nvPicPr>
        <p:blipFill>
          <a:blip r:embed="rId4">
            <a:alphaModFix/>
          </a:blip>
          <a:stretch>
            <a:fillRect/>
          </a:stretch>
        </p:blipFill>
        <p:spPr>
          <a:xfrm>
            <a:off x="658075" y="3300225"/>
            <a:ext cx="3188026" cy="1111818"/>
          </a:xfrm>
          <a:prstGeom prst="rect">
            <a:avLst/>
          </a:prstGeom>
          <a:noFill/>
          <a:ln>
            <a:noFill/>
          </a:ln>
        </p:spPr>
      </p:pic>
      <p:sp>
        <p:nvSpPr>
          <p:cNvPr id="505" name="Google Shape;505;p63"/>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506" name="Google Shape;506;p63"/>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None/>
            </a:pPr>
            <a:r>
              <a:rPr lang="en" sz="1900"/>
              <a:t>Material based on:</a:t>
            </a:r>
            <a:endParaRPr sz="1900"/>
          </a:p>
          <a:p>
            <a:pPr indent="-349250" lvl="0" marL="457200" rtl="0" algn="l">
              <a:lnSpc>
                <a:spcPct val="150000"/>
              </a:lnSpc>
              <a:spcBef>
                <a:spcPts val="0"/>
              </a:spcBef>
              <a:spcAft>
                <a:spcPts val="0"/>
              </a:spcAft>
              <a:buClr>
                <a:schemeClr val="dk1"/>
              </a:buClr>
              <a:buSzPts val="1900"/>
              <a:buChar char="●"/>
            </a:pPr>
            <a:r>
              <a:rPr lang="en" sz="1900">
                <a:solidFill>
                  <a:schemeClr val="dk1"/>
                </a:solidFill>
              </a:rPr>
              <a:t>Christoffer Manning’s </a:t>
            </a:r>
            <a:r>
              <a:rPr lang="en" sz="1900" u="sng">
                <a:solidFill>
                  <a:schemeClr val="hlink"/>
                </a:solidFill>
                <a:hlinkClick r:id="rId3"/>
              </a:rPr>
              <a:t>NLP Lectures at Stanford</a:t>
            </a:r>
            <a:endParaRPr sz="1900">
              <a:solidFill>
                <a:schemeClr val="dk1"/>
              </a:solidFill>
            </a:endParaRPr>
          </a:p>
          <a:p>
            <a:pPr indent="-349250" lvl="0" marL="457200" rtl="0" algn="l">
              <a:lnSpc>
                <a:spcPct val="150000"/>
              </a:lnSpc>
              <a:spcBef>
                <a:spcPts val="0"/>
              </a:spcBef>
              <a:spcAft>
                <a:spcPts val="0"/>
              </a:spcAft>
              <a:buSzPts val="1900"/>
              <a:buChar char="●"/>
            </a:pPr>
            <a:r>
              <a:rPr lang="en" sz="1900" u="sng">
                <a:solidFill>
                  <a:schemeClr val="hlink"/>
                </a:solidFill>
                <a:hlinkClick r:id="rId4"/>
              </a:rPr>
              <a:t>The Illustrated Transformer</a:t>
            </a:r>
            <a:r>
              <a:rPr lang="en" sz="1900">
                <a:solidFill>
                  <a:schemeClr val="dk1"/>
                </a:solidFill>
              </a:rPr>
              <a:t> by Jay Alammar </a:t>
            </a:r>
            <a:endParaRPr sz="1900"/>
          </a:p>
          <a:p>
            <a:pPr indent="-349250" lvl="0" marL="457200" rtl="0" algn="l">
              <a:lnSpc>
                <a:spcPct val="150000"/>
              </a:lnSpc>
              <a:spcBef>
                <a:spcPts val="0"/>
              </a:spcBef>
              <a:spcAft>
                <a:spcPts val="0"/>
              </a:spcAft>
              <a:buSzPts val="1900"/>
              <a:buChar char="●"/>
            </a:pPr>
            <a:r>
              <a:rPr lang="en" sz="1900" u="sng">
                <a:solidFill>
                  <a:schemeClr val="hlink"/>
                </a:solidFill>
                <a:hlinkClick r:id="rId5"/>
              </a:rPr>
              <a:t>Slides</a:t>
            </a:r>
            <a:r>
              <a:rPr lang="en" sz="1900"/>
              <a:t> from Jacob Devlin</a:t>
            </a:r>
            <a:endParaRPr sz="1900"/>
          </a:p>
          <a:p>
            <a:pPr indent="-349250" lvl="0" marL="457200" rtl="0" algn="l">
              <a:lnSpc>
                <a:spcPct val="150000"/>
              </a:lnSpc>
              <a:spcBef>
                <a:spcPts val="0"/>
              </a:spcBef>
              <a:spcAft>
                <a:spcPts val="0"/>
              </a:spcAft>
              <a:buSzPts val="1900"/>
              <a:buChar char="●"/>
            </a:pPr>
            <a:r>
              <a:rPr lang="en" sz="1900" u="sng">
                <a:solidFill>
                  <a:schemeClr val="hlink"/>
                </a:solidFill>
                <a:hlinkClick r:id="rId6"/>
              </a:rPr>
              <a:t>Self-attention Video</a:t>
            </a:r>
            <a:r>
              <a:rPr lang="en" sz="1900"/>
              <a:t> from Peltarion</a:t>
            </a:r>
            <a:endParaRPr sz="1900"/>
          </a:p>
          <a:p>
            <a:pPr indent="0" lvl="0" marL="0" rtl="0" algn="l">
              <a:spcBef>
                <a:spcPts val="0"/>
              </a:spcBef>
              <a:spcAft>
                <a:spcPts val="0"/>
              </a:spcAft>
              <a:buNone/>
            </a:pPr>
            <a:r>
              <a:t/>
            </a:r>
            <a:endParaRPr/>
          </a:p>
        </p:txBody>
      </p:sp>
      <p:sp>
        <p:nvSpPr>
          <p:cNvPr id="243" name="Google Shape;243;p37"/>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Acknowledgements</a:t>
            </a:r>
            <a:endParaRPr/>
          </a:p>
        </p:txBody>
      </p:sp>
      <p:sp>
        <p:nvSpPr>
          <p:cNvPr id="244" name="Google Shape;244;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5" name="Google Shape;245;p37"/>
          <p:cNvPicPr preferRelativeResize="0"/>
          <p:nvPr/>
        </p:nvPicPr>
        <p:blipFill>
          <a:blip r:embed="rId7">
            <a:alphaModFix/>
          </a:blip>
          <a:stretch>
            <a:fillRect/>
          </a:stretch>
        </p:blipFill>
        <p:spPr>
          <a:xfrm>
            <a:off x="132500" y="659650"/>
            <a:ext cx="350313" cy="39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4"/>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12" name="Google Shape;512;p64"/>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Positional Encodings</a:t>
            </a:r>
            <a:endParaRPr/>
          </a:p>
        </p:txBody>
      </p:sp>
      <p:sp>
        <p:nvSpPr>
          <p:cNvPr id="513" name="Google Shape;513;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4" name="Google Shape;514;p64"/>
          <p:cNvPicPr preferRelativeResize="0"/>
          <p:nvPr/>
        </p:nvPicPr>
        <p:blipFill>
          <a:blip r:embed="rId3">
            <a:alphaModFix/>
          </a:blip>
          <a:stretch>
            <a:fillRect/>
          </a:stretch>
        </p:blipFill>
        <p:spPr>
          <a:xfrm>
            <a:off x="337100" y="799051"/>
            <a:ext cx="8382001" cy="3905751"/>
          </a:xfrm>
          <a:prstGeom prst="rect">
            <a:avLst/>
          </a:prstGeom>
          <a:noFill/>
          <a:ln>
            <a:noFill/>
          </a:ln>
        </p:spPr>
      </p:pic>
      <p:sp>
        <p:nvSpPr>
          <p:cNvPr id="515" name="Google Shape;515;p64"/>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t>
            </a:r>
            <a:r>
              <a:rPr lang="en" sz="1200">
                <a:solidFill>
                  <a:schemeClr val="dk2"/>
                </a:solidFill>
              </a:rPr>
              <a:t>Kazemnejad</a:t>
            </a:r>
            <a:r>
              <a:rPr lang="en" sz="1200">
                <a:solidFill>
                  <a:schemeClr val="dk2"/>
                </a:solidFill>
              </a:rPr>
              <a:t>, 2019]</a:t>
            </a:r>
            <a:endParaRPr sz="1200">
              <a:solidFill>
                <a:schemeClr val="dk2"/>
              </a:solidFill>
            </a:endParaRPr>
          </a:p>
        </p:txBody>
      </p:sp>
      <p:pic>
        <p:nvPicPr>
          <p:cNvPr id="516" name="Google Shape;516;p64"/>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5"/>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Let’s start the encoding!</a:t>
            </a:r>
            <a:endParaRPr/>
          </a:p>
        </p:txBody>
      </p:sp>
      <p:sp>
        <p:nvSpPr>
          <p:cNvPr id="522" name="Google Shape;522;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23" name="Google Shape;523;p65"/>
          <p:cNvPicPr preferRelativeResize="0"/>
          <p:nvPr/>
        </p:nvPicPr>
        <p:blipFill rotWithShape="1">
          <a:blip r:embed="rId3">
            <a:alphaModFix/>
          </a:blip>
          <a:srcRect b="3446" l="1788" r="11803" t="0"/>
          <a:stretch/>
        </p:blipFill>
        <p:spPr>
          <a:xfrm>
            <a:off x="1119663" y="785200"/>
            <a:ext cx="6911024" cy="4242326"/>
          </a:xfrm>
          <a:prstGeom prst="rect">
            <a:avLst/>
          </a:prstGeom>
          <a:noFill/>
          <a:ln>
            <a:noFill/>
          </a:ln>
        </p:spPr>
      </p:pic>
      <p:sp>
        <p:nvSpPr>
          <p:cNvPr id="524" name="Google Shape;524;p65"/>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525" name="Google Shape;525;p65"/>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66"/>
          <p:cNvPicPr preferRelativeResize="0"/>
          <p:nvPr/>
        </p:nvPicPr>
        <p:blipFill rotWithShape="1">
          <a:blip r:embed="rId3">
            <a:alphaModFix/>
          </a:blip>
          <a:srcRect b="3269" l="1751" r="-1243" t="0"/>
          <a:stretch/>
        </p:blipFill>
        <p:spPr>
          <a:xfrm>
            <a:off x="1149625" y="795350"/>
            <a:ext cx="7908249" cy="4223925"/>
          </a:xfrm>
          <a:prstGeom prst="rect">
            <a:avLst/>
          </a:prstGeom>
          <a:noFill/>
          <a:ln>
            <a:noFill/>
          </a:ln>
        </p:spPr>
      </p:pic>
      <p:sp>
        <p:nvSpPr>
          <p:cNvPr id="531" name="Google Shape;531;p66"/>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Decoding procedure</a:t>
            </a:r>
            <a:endParaRPr/>
          </a:p>
        </p:txBody>
      </p:sp>
      <p:sp>
        <p:nvSpPr>
          <p:cNvPr id="532" name="Google Shape;532;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3" name="Google Shape;533;p66"/>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534" name="Google Shape;534;p66"/>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grpSp>
        <p:nvGrpSpPr>
          <p:cNvPr id="539" name="Google Shape;539;p67"/>
          <p:cNvGrpSpPr/>
          <p:nvPr/>
        </p:nvGrpSpPr>
        <p:grpSpPr>
          <a:xfrm>
            <a:off x="3375865" y="795853"/>
            <a:ext cx="5591465" cy="3761734"/>
            <a:chOff x="3000150" y="1084050"/>
            <a:chExt cx="5624651" cy="3544125"/>
          </a:xfrm>
        </p:grpSpPr>
        <p:pic>
          <p:nvPicPr>
            <p:cNvPr id="540" name="Google Shape;540;p67"/>
            <p:cNvPicPr preferRelativeResize="0"/>
            <p:nvPr/>
          </p:nvPicPr>
          <p:blipFill rotWithShape="1">
            <a:blip r:embed="rId3">
              <a:alphaModFix/>
            </a:blip>
            <a:srcRect b="0" l="0" r="0" t="36864"/>
            <a:stretch/>
          </p:blipFill>
          <p:spPr>
            <a:xfrm>
              <a:off x="3000150" y="2335700"/>
              <a:ext cx="5624650" cy="2292475"/>
            </a:xfrm>
            <a:prstGeom prst="rect">
              <a:avLst/>
            </a:prstGeom>
            <a:noFill/>
            <a:ln>
              <a:noFill/>
            </a:ln>
          </p:spPr>
        </p:pic>
        <p:pic>
          <p:nvPicPr>
            <p:cNvPr id="541" name="Google Shape;541;p67"/>
            <p:cNvPicPr preferRelativeResize="0"/>
            <p:nvPr/>
          </p:nvPicPr>
          <p:blipFill rotWithShape="1">
            <a:blip r:embed="rId3">
              <a:alphaModFix/>
            </a:blip>
            <a:srcRect b="68700" l="42169" r="0" t="0"/>
            <a:stretch/>
          </p:blipFill>
          <p:spPr>
            <a:xfrm>
              <a:off x="5372125" y="1084050"/>
              <a:ext cx="3252676" cy="1136526"/>
            </a:xfrm>
            <a:prstGeom prst="rect">
              <a:avLst/>
            </a:prstGeom>
            <a:noFill/>
            <a:ln>
              <a:noFill/>
            </a:ln>
          </p:spPr>
        </p:pic>
      </p:grpSp>
      <p:sp>
        <p:nvSpPr>
          <p:cNvPr id="542" name="Google Shape;542;p67"/>
          <p:cNvSpPr txBox="1"/>
          <p:nvPr>
            <p:ph idx="1" type="body"/>
          </p:nvPr>
        </p:nvSpPr>
        <p:spPr>
          <a:xfrm>
            <a:off x="648000" y="967625"/>
            <a:ext cx="3700500" cy="3690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The output from the decoder is passed </a:t>
            </a:r>
            <a:r>
              <a:rPr lang="en"/>
              <a:t>through</a:t>
            </a:r>
            <a:r>
              <a:rPr lang="en"/>
              <a:t> a final fully connected </a:t>
            </a:r>
            <a:r>
              <a:rPr b="1" lang="en">
                <a:solidFill>
                  <a:srgbClr val="F04E4C"/>
                </a:solidFill>
              </a:rPr>
              <a:t>linear layer</a:t>
            </a:r>
            <a:r>
              <a:rPr lang="en"/>
              <a:t> with a </a:t>
            </a:r>
            <a:r>
              <a:rPr b="1" lang="en">
                <a:solidFill>
                  <a:srgbClr val="F04E4C"/>
                </a:solidFill>
              </a:rPr>
              <a:t>softmax</a:t>
            </a:r>
            <a:r>
              <a:rPr lang="en"/>
              <a:t> activation function</a:t>
            </a:r>
            <a:endParaRPr/>
          </a:p>
          <a:p>
            <a:pPr indent="0" lvl="0" marL="457200" rtl="0" algn="l">
              <a:spcBef>
                <a:spcPts val="0"/>
              </a:spcBef>
              <a:spcAft>
                <a:spcPts val="0"/>
              </a:spcAft>
              <a:buNone/>
            </a:pPr>
            <a:r>
              <a:t/>
            </a:r>
            <a:endParaRPr/>
          </a:p>
          <a:p>
            <a:pPr indent="-330200" lvl="0" marL="457200" rtl="0" algn="l">
              <a:spcBef>
                <a:spcPts val="0"/>
              </a:spcBef>
              <a:spcAft>
                <a:spcPts val="0"/>
              </a:spcAft>
              <a:buSzPts val="1600"/>
              <a:buChar char="●"/>
            </a:pPr>
            <a:r>
              <a:rPr lang="en"/>
              <a:t>Produces a probability distribution over the pre-defined vocabulary of output words (tokens)</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
                <a:solidFill>
                  <a:srgbClr val="F04E4C"/>
                </a:solidFill>
              </a:rPr>
              <a:t>Greedy decoding</a:t>
            </a:r>
            <a:r>
              <a:rPr lang="en"/>
              <a:t> picks the word with the </a:t>
            </a:r>
            <a:r>
              <a:rPr lang="en"/>
              <a:t>highest</a:t>
            </a:r>
            <a:r>
              <a:rPr lang="en"/>
              <a:t> probability at each time step</a:t>
            </a:r>
            <a:endParaRPr/>
          </a:p>
        </p:txBody>
      </p:sp>
      <p:sp>
        <p:nvSpPr>
          <p:cNvPr id="543" name="Google Shape;543;p67"/>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Producing the output text</a:t>
            </a:r>
            <a:endParaRPr/>
          </a:p>
        </p:txBody>
      </p:sp>
      <p:sp>
        <p:nvSpPr>
          <p:cNvPr id="544" name="Google Shape;544;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5" name="Google Shape;545;p67"/>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546" name="Google Shape;546;p67"/>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68"/>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Training Objective</a:t>
            </a:r>
            <a:endParaRPr/>
          </a:p>
        </p:txBody>
      </p:sp>
      <p:sp>
        <p:nvSpPr>
          <p:cNvPr id="552" name="Google Shape;552;p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3" name="Google Shape;553;p68"/>
          <p:cNvPicPr preferRelativeResize="0"/>
          <p:nvPr/>
        </p:nvPicPr>
        <p:blipFill>
          <a:blip r:embed="rId3">
            <a:alphaModFix/>
          </a:blip>
          <a:stretch>
            <a:fillRect/>
          </a:stretch>
        </p:blipFill>
        <p:spPr>
          <a:xfrm>
            <a:off x="287750" y="1113875"/>
            <a:ext cx="4123700" cy="3205700"/>
          </a:xfrm>
          <a:prstGeom prst="rect">
            <a:avLst/>
          </a:prstGeom>
          <a:noFill/>
          <a:ln>
            <a:noFill/>
          </a:ln>
        </p:spPr>
      </p:pic>
      <p:pic>
        <p:nvPicPr>
          <p:cNvPr id="554" name="Google Shape;554;p68"/>
          <p:cNvPicPr preferRelativeResize="0"/>
          <p:nvPr/>
        </p:nvPicPr>
        <p:blipFill>
          <a:blip r:embed="rId4">
            <a:alphaModFix/>
          </a:blip>
          <a:stretch>
            <a:fillRect/>
          </a:stretch>
        </p:blipFill>
        <p:spPr>
          <a:xfrm>
            <a:off x="4648200" y="1065315"/>
            <a:ext cx="4123700" cy="3197210"/>
          </a:xfrm>
          <a:prstGeom prst="rect">
            <a:avLst/>
          </a:prstGeom>
          <a:noFill/>
          <a:ln>
            <a:noFill/>
          </a:ln>
        </p:spPr>
      </p:pic>
      <p:sp>
        <p:nvSpPr>
          <p:cNvPr id="555" name="Google Shape;555;p68"/>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[Alammar, 2018]</a:t>
            </a:r>
            <a:endParaRPr sz="1200">
              <a:solidFill>
                <a:schemeClr val="dk2"/>
              </a:solidFill>
            </a:endParaRPr>
          </a:p>
        </p:txBody>
      </p:sp>
      <p:pic>
        <p:nvPicPr>
          <p:cNvPr id="556" name="Google Shape;556;p68"/>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9"/>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Complexity Comparison</a:t>
            </a:r>
            <a:endParaRPr/>
          </a:p>
        </p:txBody>
      </p:sp>
      <p:sp>
        <p:nvSpPr>
          <p:cNvPr id="562" name="Google Shape;562;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63" name="Google Shape;563;p69"/>
          <p:cNvPicPr preferRelativeResize="0"/>
          <p:nvPr/>
        </p:nvPicPr>
        <p:blipFill rotWithShape="1">
          <a:blip r:embed="rId3">
            <a:alphaModFix/>
          </a:blip>
          <a:srcRect b="1963" l="0" r="0" t="9178"/>
          <a:stretch/>
        </p:blipFill>
        <p:spPr>
          <a:xfrm>
            <a:off x="332212" y="2039864"/>
            <a:ext cx="8485925" cy="1274211"/>
          </a:xfrm>
          <a:prstGeom prst="rect">
            <a:avLst/>
          </a:prstGeom>
          <a:noFill/>
          <a:ln>
            <a:noFill/>
          </a:ln>
        </p:spPr>
      </p:pic>
      <p:sp>
        <p:nvSpPr>
          <p:cNvPr id="564" name="Google Shape;564;p69"/>
          <p:cNvSpPr txBox="1"/>
          <p:nvPr>
            <p:ph idx="1" type="body"/>
          </p:nvPr>
        </p:nvSpPr>
        <p:spPr>
          <a:xfrm>
            <a:off x="61225" y="4894600"/>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[Vaswani et al., 2017]</a:t>
            </a:r>
            <a:endParaRPr sz="1200">
              <a:solidFill>
                <a:schemeClr val="dk2"/>
              </a:solidFill>
            </a:endParaRPr>
          </a:p>
        </p:txBody>
      </p:sp>
      <p:pic>
        <p:nvPicPr>
          <p:cNvPr id="565" name="Google Shape;565;p69"/>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0"/>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BERT</a:t>
            </a:r>
            <a:endParaRPr/>
          </a:p>
        </p:txBody>
      </p:sp>
      <p:sp>
        <p:nvSpPr>
          <p:cNvPr id="571" name="Google Shape;571;p70"/>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572" name="Google Shape;572;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3" name="Google Shape;573;p70"/>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1"/>
          <p:cNvSpPr txBox="1"/>
          <p:nvPr>
            <p:ph idx="1" type="body"/>
          </p:nvPr>
        </p:nvSpPr>
        <p:spPr>
          <a:xfrm>
            <a:off x="648000" y="967625"/>
            <a:ext cx="47925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rgbClr val="F04E4C"/>
                </a:solidFill>
              </a:rPr>
              <a:t>B</a:t>
            </a:r>
            <a:r>
              <a:rPr lang="en" sz="1900"/>
              <a:t>idirectional </a:t>
            </a:r>
            <a:r>
              <a:rPr b="1" lang="en" sz="1900">
                <a:solidFill>
                  <a:srgbClr val="F04E4C"/>
                </a:solidFill>
              </a:rPr>
              <a:t>E</a:t>
            </a:r>
            <a:r>
              <a:rPr lang="en" sz="1900"/>
              <a:t>ncoder </a:t>
            </a:r>
            <a:r>
              <a:rPr b="1" lang="en" sz="1900">
                <a:solidFill>
                  <a:srgbClr val="F04E4C"/>
                </a:solidFill>
              </a:rPr>
              <a:t>R</a:t>
            </a:r>
            <a:r>
              <a:rPr lang="en" sz="1900"/>
              <a:t>epresentations from </a:t>
            </a:r>
            <a:r>
              <a:rPr b="1" lang="en" sz="1900">
                <a:solidFill>
                  <a:srgbClr val="F04E4C"/>
                </a:solidFill>
              </a:rPr>
              <a:t>T</a:t>
            </a:r>
            <a:r>
              <a:rPr lang="en" sz="1900"/>
              <a:t>ransformers</a:t>
            </a:r>
            <a:endParaRPr sz="1900"/>
          </a:p>
          <a:p>
            <a:pPr indent="0" lvl="0" marL="0" rtl="0" algn="l">
              <a:spcBef>
                <a:spcPts val="0"/>
              </a:spcBef>
              <a:spcAft>
                <a:spcPts val="0"/>
              </a:spcAft>
              <a:buNone/>
            </a:pPr>
            <a:r>
              <a:t/>
            </a:r>
            <a:endParaRPr sz="1900"/>
          </a:p>
          <a:p>
            <a:pPr indent="-349250" lvl="0" marL="457200" rtl="0" algn="l">
              <a:spcBef>
                <a:spcPts val="0"/>
              </a:spcBef>
              <a:spcAft>
                <a:spcPts val="0"/>
              </a:spcAft>
              <a:buSzPts val="1900"/>
              <a:buChar char="●"/>
            </a:pPr>
            <a:r>
              <a:rPr lang="en" sz="1900"/>
              <a:t>Self-supervised </a:t>
            </a:r>
            <a:r>
              <a:rPr b="1" lang="en" sz="1900">
                <a:solidFill>
                  <a:srgbClr val="F04E4C"/>
                </a:solidFill>
              </a:rPr>
              <a:t>pre-training</a:t>
            </a:r>
            <a:r>
              <a:rPr lang="en" sz="1900"/>
              <a:t> of Transformers encoder for </a:t>
            </a:r>
            <a:r>
              <a:rPr b="1" lang="en" sz="1900">
                <a:solidFill>
                  <a:srgbClr val="F04E4C"/>
                </a:solidFill>
              </a:rPr>
              <a:t>language understanding</a:t>
            </a:r>
            <a:endParaRPr b="1" sz="1900">
              <a:solidFill>
                <a:srgbClr val="F04E4C"/>
              </a:solidFill>
            </a:endParaRPr>
          </a:p>
          <a:p>
            <a:pPr indent="0" lvl="0" marL="457200" rtl="0" algn="l">
              <a:spcBef>
                <a:spcPts val="0"/>
              </a:spcBef>
              <a:spcAft>
                <a:spcPts val="0"/>
              </a:spcAft>
              <a:buNone/>
            </a:pPr>
            <a:r>
              <a:t/>
            </a:r>
            <a:endParaRPr sz="1900"/>
          </a:p>
          <a:p>
            <a:pPr indent="-349250" lvl="0" marL="457200" rtl="0" algn="l">
              <a:spcBef>
                <a:spcPts val="0"/>
              </a:spcBef>
              <a:spcAft>
                <a:spcPts val="0"/>
              </a:spcAft>
              <a:buSzPts val="1900"/>
              <a:buChar char="●"/>
            </a:pPr>
            <a:r>
              <a:rPr b="1" lang="en" sz="1900">
                <a:solidFill>
                  <a:srgbClr val="F04E4C"/>
                </a:solidFill>
              </a:rPr>
              <a:t>Fine-tuning</a:t>
            </a:r>
            <a:r>
              <a:rPr lang="en" sz="1900"/>
              <a:t> for specific downstream task </a:t>
            </a:r>
            <a:endParaRPr sz="1900"/>
          </a:p>
        </p:txBody>
      </p:sp>
      <p:sp>
        <p:nvSpPr>
          <p:cNvPr id="579" name="Google Shape;579;p71"/>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BERT</a:t>
            </a:r>
            <a:endParaRPr/>
          </a:p>
        </p:txBody>
      </p:sp>
      <p:sp>
        <p:nvSpPr>
          <p:cNvPr id="580" name="Google Shape;580;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1" name="Google Shape;581;p71"/>
          <p:cNvPicPr preferRelativeResize="0"/>
          <p:nvPr/>
        </p:nvPicPr>
        <p:blipFill>
          <a:blip r:embed="rId3">
            <a:alphaModFix/>
          </a:blip>
          <a:stretch>
            <a:fillRect/>
          </a:stretch>
        </p:blipFill>
        <p:spPr>
          <a:xfrm>
            <a:off x="5180750" y="617325"/>
            <a:ext cx="4508075" cy="4526125"/>
          </a:xfrm>
          <a:prstGeom prst="rect">
            <a:avLst/>
          </a:prstGeom>
          <a:noFill/>
          <a:ln>
            <a:noFill/>
          </a:ln>
        </p:spPr>
      </p:pic>
      <p:pic>
        <p:nvPicPr>
          <p:cNvPr id="582" name="Google Shape;582;p71"/>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72"/>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BERT Training Procedure</a:t>
            </a:r>
            <a:endParaRPr/>
          </a:p>
        </p:txBody>
      </p:sp>
      <p:sp>
        <p:nvSpPr>
          <p:cNvPr id="588" name="Google Shape;588;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9" name="Google Shape;589;p72"/>
          <p:cNvPicPr preferRelativeResize="0"/>
          <p:nvPr/>
        </p:nvPicPr>
        <p:blipFill>
          <a:blip r:embed="rId3">
            <a:alphaModFix/>
          </a:blip>
          <a:stretch>
            <a:fillRect/>
          </a:stretch>
        </p:blipFill>
        <p:spPr>
          <a:xfrm>
            <a:off x="199538" y="934000"/>
            <a:ext cx="8741326" cy="3592175"/>
          </a:xfrm>
          <a:prstGeom prst="rect">
            <a:avLst/>
          </a:prstGeom>
          <a:noFill/>
          <a:ln>
            <a:noFill/>
          </a:ln>
        </p:spPr>
      </p:pic>
      <p:sp>
        <p:nvSpPr>
          <p:cNvPr id="590" name="Google Shape;590;p72"/>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[Devlin et al., 2018]</a:t>
            </a:r>
            <a:endParaRPr sz="1200">
              <a:solidFill>
                <a:schemeClr val="dk2"/>
              </a:solidFill>
            </a:endParaRPr>
          </a:p>
        </p:txBody>
      </p:sp>
      <p:pic>
        <p:nvPicPr>
          <p:cNvPr id="591" name="Google Shape;591;p72"/>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3"/>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solidFill>
                  <a:srgbClr val="F04E4C"/>
                </a:solidFill>
              </a:rPr>
              <a:t>Masked Language Modelling</a:t>
            </a:r>
            <a:endParaRPr b="1">
              <a:solidFill>
                <a:srgbClr val="F04E4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597" name="Google Shape;597;p73"/>
          <p:cNvSpPr txBox="1"/>
          <p:nvPr>
            <p:ph idx="1" type="body"/>
          </p:nvPr>
        </p:nvSpPr>
        <p:spPr>
          <a:xfrm>
            <a:off x="652975" y="967625"/>
            <a:ext cx="7844400" cy="2993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b="1">
              <a:solidFill>
                <a:srgbClr val="F04E4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a:p>
            <a:pPr indent="0" lvl="0" marL="0" rtl="0" algn="l">
              <a:spcBef>
                <a:spcPts val="0"/>
              </a:spcBef>
              <a:spcAft>
                <a:spcPts val="0"/>
              </a:spcAft>
              <a:buNone/>
            </a:pPr>
            <a:r>
              <a:rPr b="1" lang="en">
                <a:solidFill>
                  <a:srgbClr val="F04E4C"/>
                </a:solidFill>
              </a:rPr>
              <a:t>Next Sentence Prediction</a:t>
            </a:r>
            <a:endParaRPr b="1">
              <a:solidFill>
                <a:srgbClr val="F04E4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8" name="Google Shape;598;p73"/>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BERT Training Objectives</a:t>
            </a:r>
            <a:endParaRPr/>
          </a:p>
        </p:txBody>
      </p:sp>
      <p:sp>
        <p:nvSpPr>
          <p:cNvPr id="599" name="Google Shape;599;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00" name="Google Shape;600;p73"/>
          <p:cNvPicPr preferRelativeResize="0"/>
          <p:nvPr/>
        </p:nvPicPr>
        <p:blipFill>
          <a:blip r:embed="rId3">
            <a:alphaModFix/>
          </a:blip>
          <a:stretch>
            <a:fillRect/>
          </a:stretch>
        </p:blipFill>
        <p:spPr>
          <a:xfrm>
            <a:off x="821851" y="3195700"/>
            <a:ext cx="7734924" cy="839350"/>
          </a:xfrm>
          <a:prstGeom prst="rect">
            <a:avLst/>
          </a:prstGeom>
          <a:noFill/>
          <a:ln>
            <a:noFill/>
          </a:ln>
        </p:spPr>
      </p:pic>
      <p:pic>
        <p:nvPicPr>
          <p:cNvPr id="601" name="Google Shape;601;p73"/>
          <p:cNvPicPr preferRelativeResize="0"/>
          <p:nvPr/>
        </p:nvPicPr>
        <p:blipFill rotWithShape="1">
          <a:blip r:embed="rId4">
            <a:alphaModFix/>
          </a:blip>
          <a:srcRect b="0" l="0" r="0" t="21807"/>
          <a:stretch/>
        </p:blipFill>
        <p:spPr>
          <a:xfrm>
            <a:off x="924650" y="1455900"/>
            <a:ext cx="7291099" cy="881300"/>
          </a:xfrm>
          <a:prstGeom prst="rect">
            <a:avLst/>
          </a:prstGeom>
          <a:noFill/>
          <a:ln>
            <a:noFill/>
          </a:ln>
        </p:spPr>
      </p:pic>
      <p:sp>
        <p:nvSpPr>
          <p:cNvPr id="602" name="Google Shape;602;p73"/>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[Devlin et al., 2018]</a:t>
            </a:r>
            <a:endParaRPr sz="1200">
              <a:solidFill>
                <a:schemeClr val="dk2"/>
              </a:solidFill>
            </a:endParaRPr>
          </a:p>
        </p:txBody>
      </p:sp>
      <p:pic>
        <p:nvPicPr>
          <p:cNvPr id="603" name="Google Shape;603;p73"/>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Contextualized</a:t>
            </a:r>
            <a:br>
              <a:rPr lang="en"/>
            </a:br>
            <a:r>
              <a:rPr lang="en"/>
              <a:t>Embeddings</a:t>
            </a:r>
            <a:endParaRPr/>
          </a:p>
        </p:txBody>
      </p:sp>
      <p:sp>
        <p:nvSpPr>
          <p:cNvPr id="251" name="Google Shape;251;p38"/>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252" name="Google Shape;252;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3" name="Google Shape;253;p38"/>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4"/>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BERT Fine-Tuning Examples</a:t>
            </a:r>
            <a:endParaRPr/>
          </a:p>
        </p:txBody>
      </p:sp>
      <p:sp>
        <p:nvSpPr>
          <p:cNvPr id="609" name="Google Shape;609;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0" name="Google Shape;610;p74"/>
          <p:cNvPicPr preferRelativeResize="0"/>
          <p:nvPr/>
        </p:nvPicPr>
        <p:blipFill>
          <a:blip r:embed="rId3">
            <a:alphaModFix/>
          </a:blip>
          <a:stretch>
            <a:fillRect/>
          </a:stretch>
        </p:blipFill>
        <p:spPr>
          <a:xfrm>
            <a:off x="108562" y="1280925"/>
            <a:ext cx="2854013" cy="2276850"/>
          </a:xfrm>
          <a:prstGeom prst="rect">
            <a:avLst/>
          </a:prstGeom>
          <a:noFill/>
          <a:ln>
            <a:noFill/>
          </a:ln>
        </p:spPr>
      </p:pic>
      <p:sp>
        <p:nvSpPr>
          <p:cNvPr id="611" name="Google Shape;611;p74"/>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[Devlin et al., 2018]</a:t>
            </a:r>
            <a:endParaRPr sz="1200">
              <a:solidFill>
                <a:schemeClr val="dk2"/>
              </a:solidFill>
            </a:endParaRPr>
          </a:p>
        </p:txBody>
      </p:sp>
      <p:pic>
        <p:nvPicPr>
          <p:cNvPr id="612" name="Google Shape;612;p74"/>
          <p:cNvPicPr preferRelativeResize="0"/>
          <p:nvPr/>
        </p:nvPicPr>
        <p:blipFill>
          <a:blip r:embed="rId4">
            <a:alphaModFix/>
          </a:blip>
          <a:stretch>
            <a:fillRect/>
          </a:stretch>
        </p:blipFill>
        <p:spPr>
          <a:xfrm>
            <a:off x="6031543" y="1367275"/>
            <a:ext cx="3207357" cy="2188888"/>
          </a:xfrm>
          <a:prstGeom prst="rect">
            <a:avLst/>
          </a:prstGeom>
          <a:noFill/>
          <a:ln>
            <a:noFill/>
          </a:ln>
        </p:spPr>
      </p:pic>
      <p:pic>
        <p:nvPicPr>
          <p:cNvPr id="613" name="Google Shape;613;p74"/>
          <p:cNvPicPr preferRelativeResize="0"/>
          <p:nvPr/>
        </p:nvPicPr>
        <p:blipFill>
          <a:blip r:embed="rId5">
            <a:alphaModFix/>
          </a:blip>
          <a:stretch>
            <a:fillRect/>
          </a:stretch>
        </p:blipFill>
        <p:spPr>
          <a:xfrm>
            <a:off x="2914800" y="1327603"/>
            <a:ext cx="3244849" cy="2268246"/>
          </a:xfrm>
          <a:prstGeom prst="rect">
            <a:avLst/>
          </a:prstGeom>
          <a:noFill/>
          <a:ln>
            <a:noFill/>
          </a:ln>
        </p:spPr>
      </p:pic>
      <p:sp>
        <p:nvSpPr>
          <p:cNvPr id="614" name="Google Shape;614;p74"/>
          <p:cNvSpPr txBox="1"/>
          <p:nvPr>
            <p:ph idx="1" type="body"/>
          </p:nvPr>
        </p:nvSpPr>
        <p:spPr>
          <a:xfrm>
            <a:off x="159163" y="3732750"/>
            <a:ext cx="2752800" cy="545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solidFill>
                  <a:srgbClr val="F04E4C"/>
                </a:solidFill>
              </a:rPr>
              <a:t>Sentence</a:t>
            </a:r>
            <a:br>
              <a:rPr b="1" lang="en">
                <a:solidFill>
                  <a:srgbClr val="F04E4C"/>
                </a:solidFill>
              </a:rPr>
            </a:br>
            <a:r>
              <a:rPr b="1" lang="en">
                <a:solidFill>
                  <a:srgbClr val="F04E4C"/>
                </a:solidFill>
              </a:rPr>
              <a:t>Classification</a:t>
            </a:r>
            <a:endParaRPr b="1">
              <a:solidFill>
                <a:srgbClr val="F04E4C"/>
              </a:solidFill>
            </a:endParaRPr>
          </a:p>
        </p:txBody>
      </p:sp>
      <p:sp>
        <p:nvSpPr>
          <p:cNvPr id="615" name="Google Shape;615;p74"/>
          <p:cNvSpPr txBox="1"/>
          <p:nvPr>
            <p:ph idx="1" type="body"/>
          </p:nvPr>
        </p:nvSpPr>
        <p:spPr>
          <a:xfrm>
            <a:off x="3247463" y="3732750"/>
            <a:ext cx="2752800" cy="545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solidFill>
                  <a:srgbClr val="F04E4C"/>
                </a:solidFill>
              </a:rPr>
              <a:t>Question</a:t>
            </a:r>
            <a:br>
              <a:rPr b="1" lang="en">
                <a:solidFill>
                  <a:srgbClr val="F04E4C"/>
                </a:solidFill>
              </a:rPr>
            </a:br>
            <a:r>
              <a:rPr b="1" lang="en">
                <a:solidFill>
                  <a:srgbClr val="F04E4C"/>
                </a:solidFill>
              </a:rPr>
              <a:t>Answering</a:t>
            </a:r>
            <a:endParaRPr b="1">
              <a:solidFill>
                <a:srgbClr val="F04E4C"/>
              </a:solidFill>
            </a:endParaRPr>
          </a:p>
        </p:txBody>
      </p:sp>
      <p:sp>
        <p:nvSpPr>
          <p:cNvPr id="616" name="Google Shape;616;p74"/>
          <p:cNvSpPr txBox="1"/>
          <p:nvPr>
            <p:ph idx="1" type="body"/>
          </p:nvPr>
        </p:nvSpPr>
        <p:spPr>
          <a:xfrm>
            <a:off x="6258813" y="3732750"/>
            <a:ext cx="2752800" cy="545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a:solidFill>
                  <a:srgbClr val="F04E4C"/>
                </a:solidFill>
              </a:rPr>
              <a:t>Named Entity</a:t>
            </a:r>
            <a:br>
              <a:rPr b="1" lang="en">
                <a:solidFill>
                  <a:srgbClr val="F04E4C"/>
                </a:solidFill>
              </a:rPr>
            </a:br>
            <a:r>
              <a:rPr b="1" lang="en">
                <a:solidFill>
                  <a:srgbClr val="F04E4C"/>
                </a:solidFill>
              </a:rPr>
              <a:t>Recognition</a:t>
            </a:r>
            <a:endParaRPr b="1">
              <a:solidFill>
                <a:srgbClr val="F04E4C"/>
              </a:solidFill>
            </a:endParaRPr>
          </a:p>
        </p:txBody>
      </p:sp>
      <p:pic>
        <p:nvPicPr>
          <p:cNvPr id="617" name="Google Shape;617;p74"/>
          <p:cNvPicPr preferRelativeResize="0"/>
          <p:nvPr/>
        </p:nvPicPr>
        <p:blipFill>
          <a:blip r:embed="rId6">
            <a:alphaModFix/>
          </a:blip>
          <a:stretch>
            <a:fillRect/>
          </a:stretch>
        </p:blipFill>
        <p:spPr>
          <a:xfrm>
            <a:off x="132500" y="659650"/>
            <a:ext cx="350313" cy="393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5"/>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
              <a:t>Scaling up </a:t>
            </a:r>
            <a:r>
              <a:rPr b="1" lang="en">
                <a:solidFill>
                  <a:srgbClr val="F04E4C"/>
                </a:solidFill>
              </a:rPr>
              <a:t>models size</a:t>
            </a:r>
            <a:r>
              <a:rPr lang="en"/>
              <a:t> and amount of </a:t>
            </a:r>
            <a:r>
              <a:rPr b="1" lang="en">
                <a:solidFill>
                  <a:srgbClr val="F04E4C"/>
                </a:solidFill>
              </a:rPr>
              <a:t>training data</a:t>
            </a:r>
            <a:r>
              <a:rPr lang="en"/>
              <a:t> helps a lot</a:t>
            </a:r>
            <a:endParaRPr/>
          </a:p>
          <a:p>
            <a:pPr indent="-330200" lvl="0" marL="457200" rtl="0" algn="l">
              <a:spcBef>
                <a:spcPts val="0"/>
              </a:spcBef>
              <a:spcAft>
                <a:spcPts val="0"/>
              </a:spcAft>
              <a:buSzPts val="1600"/>
              <a:buChar char="●"/>
            </a:pPr>
            <a:r>
              <a:rPr lang="en"/>
              <a:t>Best model is 11B (!!) parameters</a:t>
            </a:r>
            <a:endParaRPr/>
          </a:p>
          <a:p>
            <a:pPr indent="-330200" lvl="0" marL="457200" rtl="0" algn="l">
              <a:spcBef>
                <a:spcPts val="0"/>
              </a:spcBef>
              <a:spcAft>
                <a:spcPts val="0"/>
              </a:spcAft>
              <a:buSzPts val="1600"/>
              <a:buChar char="●"/>
            </a:pPr>
            <a:r>
              <a:rPr lang="en"/>
              <a:t>Exact </a:t>
            </a:r>
            <a:r>
              <a:rPr b="1" lang="en">
                <a:solidFill>
                  <a:srgbClr val="F04E4C"/>
                </a:solidFill>
              </a:rPr>
              <a:t>pre-training objective</a:t>
            </a:r>
            <a:r>
              <a:rPr lang="en"/>
              <a:t> (MLM, NSP, corruption) doesn’t matter too much</a:t>
            </a:r>
            <a:endParaRPr/>
          </a:p>
          <a:p>
            <a:pPr indent="-330200" lvl="0" marL="457200" rtl="0" algn="l">
              <a:spcBef>
                <a:spcPts val="0"/>
              </a:spcBef>
              <a:spcAft>
                <a:spcPts val="0"/>
              </a:spcAft>
              <a:buSzPts val="1600"/>
              <a:buChar char="●"/>
            </a:pPr>
            <a:r>
              <a:rPr lang="en"/>
              <a:t>SuperGLUE benchmark:</a:t>
            </a:r>
            <a:endParaRPr/>
          </a:p>
        </p:txBody>
      </p:sp>
      <p:sp>
        <p:nvSpPr>
          <p:cNvPr id="623" name="Google Shape;623;p75"/>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Exploring the Limits of Transfer Learning (T5)</a:t>
            </a:r>
            <a:endParaRPr/>
          </a:p>
        </p:txBody>
      </p:sp>
      <p:sp>
        <p:nvSpPr>
          <p:cNvPr id="624" name="Google Shape;624;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25" name="Google Shape;625;p75"/>
          <p:cNvPicPr preferRelativeResize="0"/>
          <p:nvPr/>
        </p:nvPicPr>
        <p:blipFill>
          <a:blip r:embed="rId3">
            <a:alphaModFix/>
          </a:blip>
          <a:stretch>
            <a:fillRect/>
          </a:stretch>
        </p:blipFill>
        <p:spPr>
          <a:xfrm>
            <a:off x="349075" y="2174775"/>
            <a:ext cx="8442253" cy="2283624"/>
          </a:xfrm>
          <a:prstGeom prst="rect">
            <a:avLst/>
          </a:prstGeom>
          <a:noFill/>
          <a:ln>
            <a:noFill/>
          </a:ln>
        </p:spPr>
      </p:pic>
      <p:sp>
        <p:nvSpPr>
          <p:cNvPr id="626" name="Google Shape;626;p75"/>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[Raffel et al., 2019]</a:t>
            </a:r>
            <a:endParaRPr sz="1200">
              <a:solidFill>
                <a:schemeClr val="dk2"/>
              </a:solidFill>
            </a:endParaRPr>
          </a:p>
        </p:txBody>
      </p:sp>
      <p:pic>
        <p:nvPicPr>
          <p:cNvPr id="627" name="Google Shape;627;p75"/>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76"/>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Practical Examples</a:t>
            </a:r>
            <a:endParaRPr/>
          </a:p>
        </p:txBody>
      </p:sp>
      <p:sp>
        <p:nvSpPr>
          <p:cNvPr id="633" name="Google Shape;633;p76"/>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634" name="Google Shape;634;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35" name="Google Shape;635;p76"/>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7"/>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BERT in low-latency production settings</a:t>
            </a:r>
            <a:endParaRPr/>
          </a:p>
        </p:txBody>
      </p:sp>
      <p:sp>
        <p:nvSpPr>
          <p:cNvPr id="641" name="Google Shape;641;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42" name="Google Shape;642;p77"/>
          <p:cNvPicPr preferRelativeResize="0"/>
          <p:nvPr/>
        </p:nvPicPr>
        <p:blipFill rotWithShape="1">
          <a:blip r:embed="rId3">
            <a:alphaModFix/>
          </a:blip>
          <a:srcRect b="4260" l="0" r="0" t="0"/>
          <a:stretch/>
        </p:blipFill>
        <p:spPr>
          <a:xfrm>
            <a:off x="333825" y="1100075"/>
            <a:ext cx="6359150" cy="1573100"/>
          </a:xfrm>
          <a:prstGeom prst="rect">
            <a:avLst/>
          </a:prstGeom>
          <a:noFill/>
          <a:ln>
            <a:noFill/>
          </a:ln>
        </p:spPr>
      </p:pic>
      <p:pic>
        <p:nvPicPr>
          <p:cNvPr id="643" name="Google Shape;643;p77"/>
          <p:cNvPicPr preferRelativeResize="0"/>
          <p:nvPr/>
        </p:nvPicPr>
        <p:blipFill>
          <a:blip r:embed="rId4">
            <a:alphaModFix/>
          </a:blip>
          <a:stretch>
            <a:fillRect/>
          </a:stretch>
        </p:blipFill>
        <p:spPr>
          <a:xfrm>
            <a:off x="2767323" y="3069650"/>
            <a:ext cx="6185753" cy="1353675"/>
          </a:xfrm>
          <a:prstGeom prst="rect">
            <a:avLst/>
          </a:prstGeom>
          <a:noFill/>
          <a:ln>
            <a:noFill/>
          </a:ln>
        </p:spPr>
      </p:pic>
      <p:sp>
        <p:nvSpPr>
          <p:cNvPr id="644" name="Google Shape;644;p77"/>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[Devlin, 2020]</a:t>
            </a:r>
            <a:endParaRPr sz="1200">
              <a:solidFill>
                <a:schemeClr val="dk2"/>
              </a:solidFill>
            </a:endParaRPr>
          </a:p>
        </p:txBody>
      </p:sp>
      <p:pic>
        <p:nvPicPr>
          <p:cNvPr id="645" name="Google Shape;645;p77"/>
          <p:cNvPicPr preferRelativeResize="0"/>
          <p:nvPr/>
        </p:nvPicPr>
        <p:blipFill>
          <a:blip r:embed="rId5">
            <a:alphaModFix/>
          </a:blip>
          <a:stretch>
            <a:fillRect/>
          </a:stretch>
        </p:blipFill>
        <p:spPr>
          <a:xfrm>
            <a:off x="132500" y="659650"/>
            <a:ext cx="350313" cy="393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8"/>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Distillation</a:t>
            </a:r>
            <a:endParaRPr/>
          </a:p>
        </p:txBody>
      </p:sp>
      <p:sp>
        <p:nvSpPr>
          <p:cNvPr id="651" name="Google Shape;651;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52" name="Google Shape;652;p78"/>
          <p:cNvPicPr preferRelativeResize="0"/>
          <p:nvPr/>
        </p:nvPicPr>
        <p:blipFill rotWithShape="1">
          <a:blip r:embed="rId3">
            <a:alphaModFix/>
          </a:blip>
          <a:srcRect b="0" l="0" r="1351" t="0"/>
          <a:stretch/>
        </p:blipFill>
        <p:spPr>
          <a:xfrm>
            <a:off x="4952975" y="2034125"/>
            <a:ext cx="4035300" cy="2388800"/>
          </a:xfrm>
          <a:prstGeom prst="rect">
            <a:avLst/>
          </a:prstGeom>
          <a:noFill/>
          <a:ln>
            <a:noFill/>
          </a:ln>
        </p:spPr>
      </p:pic>
      <p:sp>
        <p:nvSpPr>
          <p:cNvPr id="653" name="Google Shape;653;p78"/>
          <p:cNvSpPr txBox="1"/>
          <p:nvPr>
            <p:ph idx="1" type="body"/>
          </p:nvPr>
        </p:nvSpPr>
        <p:spPr>
          <a:xfrm>
            <a:off x="5603925" y="4447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[Turc, 2020]</a:t>
            </a:r>
            <a:endParaRPr sz="1200">
              <a:solidFill>
                <a:schemeClr val="dk2"/>
              </a:solidFill>
            </a:endParaRPr>
          </a:p>
        </p:txBody>
      </p:sp>
      <p:sp>
        <p:nvSpPr>
          <p:cNvPr id="654" name="Google Shape;654;p78"/>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[Devlin, 2020]</a:t>
            </a:r>
            <a:endParaRPr sz="1200">
              <a:solidFill>
                <a:schemeClr val="dk2"/>
              </a:solidFill>
            </a:endParaRPr>
          </a:p>
        </p:txBody>
      </p:sp>
      <p:sp>
        <p:nvSpPr>
          <p:cNvPr id="655" name="Google Shape;655;p78"/>
          <p:cNvSpPr txBox="1"/>
          <p:nvPr>
            <p:ph idx="1" type="body"/>
          </p:nvPr>
        </p:nvSpPr>
        <p:spPr>
          <a:xfrm>
            <a:off x="648000" y="967625"/>
            <a:ext cx="7844400" cy="9375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en" sz="1700"/>
              <a:t>Modern pre-trained language models are </a:t>
            </a:r>
            <a:r>
              <a:rPr b="1" lang="en" sz="1700">
                <a:solidFill>
                  <a:srgbClr val="F04E4C"/>
                </a:solidFill>
              </a:rPr>
              <a:t>huge</a:t>
            </a:r>
            <a:r>
              <a:rPr lang="en" sz="1700"/>
              <a:t> and very </a:t>
            </a:r>
            <a:r>
              <a:rPr b="1" lang="en" sz="1700">
                <a:solidFill>
                  <a:srgbClr val="F04E4C"/>
                </a:solidFill>
              </a:rPr>
              <a:t>computationally expensive</a:t>
            </a:r>
            <a:endParaRPr b="1" sz="1700">
              <a:solidFill>
                <a:srgbClr val="F04E4C"/>
              </a:solidFill>
            </a:endParaRPr>
          </a:p>
          <a:p>
            <a:pPr indent="-336550" lvl="0" marL="457200" rtl="0" algn="l">
              <a:spcBef>
                <a:spcPts val="0"/>
              </a:spcBef>
              <a:spcAft>
                <a:spcPts val="0"/>
              </a:spcAft>
              <a:buSzPts val="1700"/>
              <a:buChar char="●"/>
            </a:pPr>
            <a:r>
              <a:rPr lang="en" sz="1700"/>
              <a:t>How are these companies applying them to low-latency applications?</a:t>
            </a:r>
            <a:endParaRPr sz="1700"/>
          </a:p>
        </p:txBody>
      </p:sp>
      <p:sp>
        <p:nvSpPr>
          <p:cNvPr id="656" name="Google Shape;656;p78"/>
          <p:cNvSpPr txBox="1"/>
          <p:nvPr>
            <p:ph idx="1" type="body"/>
          </p:nvPr>
        </p:nvSpPr>
        <p:spPr>
          <a:xfrm>
            <a:off x="648000" y="1905125"/>
            <a:ext cx="7844400" cy="2346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en" sz="1700"/>
              <a:t>Distillation!</a:t>
            </a:r>
            <a:endParaRPr sz="1700"/>
          </a:p>
          <a:p>
            <a:pPr indent="-323850" lvl="1" marL="914400" rtl="0" algn="l">
              <a:spcBef>
                <a:spcPts val="0"/>
              </a:spcBef>
              <a:spcAft>
                <a:spcPts val="0"/>
              </a:spcAft>
              <a:buSzPts val="1500"/>
              <a:buChar char="○"/>
            </a:pPr>
            <a:r>
              <a:rPr lang="en" sz="1500"/>
              <a:t>Train SOTA </a:t>
            </a:r>
            <a:r>
              <a:rPr b="1" lang="en" sz="1500">
                <a:solidFill>
                  <a:srgbClr val="F04E4C"/>
                </a:solidFill>
              </a:rPr>
              <a:t>teacher model</a:t>
            </a:r>
            <a:br>
              <a:rPr lang="en" sz="1500"/>
            </a:br>
            <a:r>
              <a:rPr lang="en" sz="1500"/>
              <a:t>(pre-training + fine-tuning)</a:t>
            </a:r>
            <a:endParaRPr sz="1500"/>
          </a:p>
          <a:p>
            <a:pPr indent="-323850" lvl="1" marL="914400" rtl="0" algn="l">
              <a:spcBef>
                <a:spcPts val="0"/>
              </a:spcBef>
              <a:spcAft>
                <a:spcPts val="0"/>
              </a:spcAft>
              <a:buSzPts val="1500"/>
              <a:buChar char="○"/>
            </a:pPr>
            <a:r>
              <a:rPr lang="en" sz="1500"/>
              <a:t>Train smaller </a:t>
            </a:r>
            <a:r>
              <a:rPr b="1" lang="en" sz="1500">
                <a:solidFill>
                  <a:srgbClr val="F04E4C"/>
                </a:solidFill>
              </a:rPr>
              <a:t>student model</a:t>
            </a:r>
            <a:r>
              <a:rPr lang="en" sz="1500"/>
              <a:t> that</a:t>
            </a:r>
            <a:br>
              <a:rPr lang="en" sz="1500"/>
            </a:br>
            <a:r>
              <a:rPr b="1" lang="en" sz="1500">
                <a:solidFill>
                  <a:srgbClr val="F04E4C"/>
                </a:solidFill>
              </a:rPr>
              <a:t>mimics</a:t>
            </a:r>
            <a:r>
              <a:rPr lang="en" sz="1500"/>
              <a:t> the teacher’s output on a</a:t>
            </a:r>
            <a:br>
              <a:rPr lang="en" sz="1500"/>
            </a:br>
            <a:r>
              <a:rPr lang="en" sz="1500"/>
              <a:t>large dataset on unlabeled data</a:t>
            </a:r>
            <a:endParaRPr sz="1500"/>
          </a:p>
          <a:p>
            <a:pPr indent="0" lvl="0" marL="914400" rtl="0" algn="l">
              <a:spcBef>
                <a:spcPts val="0"/>
              </a:spcBef>
              <a:spcAft>
                <a:spcPts val="0"/>
              </a:spcAft>
              <a:buNone/>
            </a:pPr>
            <a:r>
              <a:t/>
            </a:r>
            <a:endParaRPr sz="1500"/>
          </a:p>
          <a:p>
            <a:pPr indent="-336550" lvl="0" marL="457200" rtl="0" algn="l">
              <a:spcBef>
                <a:spcPts val="0"/>
              </a:spcBef>
              <a:spcAft>
                <a:spcPts val="0"/>
              </a:spcAft>
              <a:buSzPts val="1700"/>
              <a:buChar char="●"/>
            </a:pPr>
            <a:r>
              <a:rPr lang="en" sz="1700"/>
              <a:t>Why does it work so well?</a:t>
            </a:r>
            <a:endParaRPr sz="1700"/>
          </a:p>
        </p:txBody>
      </p:sp>
      <p:pic>
        <p:nvPicPr>
          <p:cNvPr id="657" name="Google Shape;657;p78"/>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6">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9"/>
          <p:cNvSpPr txBox="1"/>
          <p:nvPr>
            <p:ph idx="1" type="body"/>
          </p:nvPr>
        </p:nvSpPr>
        <p:spPr>
          <a:xfrm>
            <a:off x="648000" y="967625"/>
            <a:ext cx="4604100" cy="3690000"/>
          </a:xfrm>
          <a:prstGeom prst="rect">
            <a:avLst/>
          </a:prstGeom>
        </p:spPr>
        <p:txBody>
          <a:bodyPr anchorCtr="0" anchor="t" bIns="0" lIns="0" spcFirstLastPara="1" rIns="0" wrap="square" tIns="0">
            <a:noAutofit/>
          </a:bodyPr>
          <a:lstStyle/>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The </a:t>
            </a:r>
            <a:r>
              <a:rPr b="1" lang="en" sz="1800">
                <a:solidFill>
                  <a:srgbClr val="F04E4C"/>
                </a:solidFill>
              </a:rPr>
              <a:t>HuggingFace Library</a:t>
            </a:r>
            <a:r>
              <a:rPr lang="en" sz="1800"/>
              <a:t> contains a majority of the recent pre-trained State-of-the-art NLP models, as well as over 4 000 community uploaded models</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Works with both </a:t>
            </a:r>
            <a:r>
              <a:rPr b="1" lang="en" sz="1800">
                <a:solidFill>
                  <a:srgbClr val="F04E4C"/>
                </a:solidFill>
              </a:rPr>
              <a:t>TensorFlow</a:t>
            </a:r>
            <a:r>
              <a:rPr lang="en" sz="1800"/>
              <a:t> and </a:t>
            </a:r>
            <a:r>
              <a:rPr b="1" lang="en" sz="1800">
                <a:solidFill>
                  <a:srgbClr val="F04E4C"/>
                </a:solidFill>
              </a:rPr>
              <a:t>PyTorch</a:t>
            </a:r>
            <a:endParaRPr b="1" sz="1800">
              <a:solidFill>
                <a:srgbClr val="F04E4C"/>
              </a:solidFill>
            </a:endParaRPr>
          </a:p>
        </p:txBody>
      </p:sp>
      <p:sp>
        <p:nvSpPr>
          <p:cNvPr id="663" name="Google Shape;663;p79"/>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Transformers in TensorFlow </a:t>
            </a:r>
            <a:r>
              <a:rPr lang="en"/>
              <a:t>using HuggingFace </a:t>
            </a:r>
            <a:r>
              <a:rPr lang="en" sz="2100">
                <a:solidFill>
                  <a:schemeClr val="dk1"/>
                </a:solidFill>
                <a:latin typeface="Arial"/>
                <a:ea typeface="Arial"/>
                <a:cs typeface="Arial"/>
                <a:sym typeface="Arial"/>
              </a:rPr>
              <a:t>🤗</a:t>
            </a:r>
            <a:endParaRPr/>
          </a:p>
        </p:txBody>
      </p:sp>
      <p:sp>
        <p:nvSpPr>
          <p:cNvPr id="664" name="Google Shape;664;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5" name="Google Shape;665;p79"/>
          <p:cNvPicPr preferRelativeResize="0"/>
          <p:nvPr/>
        </p:nvPicPr>
        <p:blipFill>
          <a:blip r:embed="rId3">
            <a:alphaModFix/>
          </a:blip>
          <a:stretch>
            <a:fillRect/>
          </a:stretch>
        </p:blipFill>
        <p:spPr>
          <a:xfrm>
            <a:off x="5499425" y="782237"/>
            <a:ext cx="3057356" cy="3875377"/>
          </a:xfrm>
          <a:prstGeom prst="rect">
            <a:avLst/>
          </a:prstGeom>
          <a:noFill/>
          <a:ln cap="flat" cmpd="sng" w="9525">
            <a:solidFill>
              <a:schemeClr val="dk2"/>
            </a:solidFill>
            <a:prstDash val="solid"/>
            <a:round/>
            <a:headEnd len="sm" w="sm" type="none"/>
            <a:tailEnd len="sm" w="sm" type="none"/>
          </a:ln>
        </p:spPr>
      </p:pic>
      <p:pic>
        <p:nvPicPr>
          <p:cNvPr id="666" name="Google Shape;666;p79"/>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0"/>
          <p:cNvSpPr txBox="1"/>
          <p:nvPr>
            <p:ph idx="1" type="body"/>
          </p:nvPr>
        </p:nvSpPr>
        <p:spPr>
          <a:xfrm>
            <a:off x="648000" y="967625"/>
            <a:ext cx="7844400" cy="327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sz="1000">
                <a:solidFill>
                  <a:srgbClr val="3F51B5"/>
                </a:solidFill>
                <a:latin typeface="Roboto Mono"/>
                <a:ea typeface="Roboto Mono"/>
                <a:cs typeface="Roboto Mono"/>
                <a:sym typeface="Roboto Mono"/>
              </a:rPr>
            </a:b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transformers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BertTokenizerFast, TFBertForSequenceClassification</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datasets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load_dataset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tensorflow </a:t>
            </a:r>
            <a:r>
              <a:rPr lang="en" sz="1000">
                <a:solidFill>
                  <a:srgbClr val="3F51B5"/>
                </a:solidFill>
                <a:latin typeface="Roboto Mono"/>
                <a:ea typeface="Roboto Mono"/>
                <a:cs typeface="Roboto Mono"/>
                <a:sym typeface="Roboto Mono"/>
              </a:rPr>
              <a:t>as</a:t>
            </a:r>
            <a:r>
              <a:rPr lang="en" sz="1000">
                <a:solidFill>
                  <a:srgbClr val="37474F"/>
                </a:solidFill>
                <a:latin typeface="Roboto Mono"/>
                <a:ea typeface="Roboto Mono"/>
                <a:cs typeface="Roboto Mono"/>
                <a:sym typeface="Roboto Mono"/>
              </a:rPr>
              <a:t> tf</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dataset = load_dataset(</a:t>
            </a:r>
            <a:r>
              <a:rPr lang="en" sz="1000">
                <a:solidFill>
                  <a:srgbClr val="388E3C"/>
                </a:solidFill>
                <a:latin typeface="Roboto Mono"/>
                <a:ea typeface="Roboto Mono"/>
                <a:cs typeface="Roboto Mono"/>
                <a:sym typeface="Roboto Mono"/>
              </a:rPr>
              <a:t>"imdb"</a:t>
            </a:r>
            <a:r>
              <a:rPr lang="en" sz="1000">
                <a:solidFill>
                  <a:srgbClr val="37474F"/>
                </a:solidFill>
                <a:latin typeface="Roboto Mono"/>
                <a:ea typeface="Roboto Mono"/>
                <a:cs typeface="Roboto Mono"/>
                <a:sym typeface="Roboto Mono"/>
              </a:rPr>
              <a:t>).shuffle()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tokenizer = BertTokenizerFast.from_pretrained(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 = TFBertForSequenceClassification.from_pretrained(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 num_labels=</a:t>
            </a:r>
            <a:r>
              <a:rPr lang="en" sz="1000">
                <a:solidFill>
                  <a:srgbClr val="C53929"/>
                </a:solidFill>
                <a:latin typeface="Roboto Mono"/>
                <a:ea typeface="Roboto Mono"/>
                <a:cs typeface="Roboto Mono"/>
                <a:sym typeface="Roboto Mono"/>
              </a:rPr>
              <a:t>2</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train_encodings = tokenizer(dataset[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'text'</a:t>
            </a:r>
            <a:r>
              <a:rPr lang="en" sz="1000">
                <a:solidFill>
                  <a:srgbClr val="37474F"/>
                </a:solidFill>
                <a:latin typeface="Roboto Mono"/>
                <a:ea typeface="Roboto Mono"/>
                <a:cs typeface="Roboto Mono"/>
                <a:sym typeface="Roboto Mono"/>
              </a:rPr>
              <a:t>], truncation=True, padding=True)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train_dataset = tf.data.Dataset.from_tensor_slices((dict(train_encodings), 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'label'</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val_dataset = ... </a:t>
            </a:r>
            <a:r>
              <a:rPr lang="en" sz="1000">
                <a:solidFill>
                  <a:srgbClr val="D81B60"/>
                </a:solidFill>
                <a:latin typeface="Roboto Mono"/>
                <a:ea typeface="Roboto Mono"/>
                <a:cs typeface="Roboto Mono"/>
                <a:sym typeface="Roboto Mono"/>
              </a:rPr>
              <a:t>// Analogously</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optimizer = tf.keras.optimizers.Adam(learning_rate=</a:t>
            </a:r>
            <a:r>
              <a:rPr lang="en" sz="1000">
                <a:solidFill>
                  <a:srgbClr val="C53929"/>
                </a:solidFill>
                <a:latin typeface="Roboto Mono"/>
                <a:ea typeface="Roboto Mono"/>
                <a:cs typeface="Roboto Mono"/>
                <a:sym typeface="Roboto Mono"/>
              </a:rPr>
              <a:t>5e-5</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model.compile(optimizer=optimizer, loss=model.compute_loss)</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model.fit(train_dataset.batch(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epochs=</a:t>
            </a:r>
            <a:r>
              <a:rPr lang="en" sz="1000">
                <a:solidFill>
                  <a:srgbClr val="C53929"/>
                </a:solidFill>
                <a:latin typeface="Roboto Mono"/>
                <a:ea typeface="Roboto Mono"/>
                <a:cs typeface="Roboto Mono"/>
                <a:sym typeface="Roboto Mono"/>
              </a:rPr>
              <a:t>3</a:t>
            </a:r>
            <a:r>
              <a:rPr lang="en" sz="1000">
                <a:solidFill>
                  <a:srgbClr val="37474F"/>
                </a:solidFill>
                <a:latin typeface="Roboto Mono"/>
                <a:ea typeface="Roboto Mono"/>
                <a:cs typeface="Roboto Mono"/>
                <a:sym typeface="Roboto Mono"/>
              </a:rPr>
              <a:t>, batch_size=</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1000">
                <a:solidFill>
                  <a:srgbClr val="37474F"/>
                </a:solidFill>
                <a:latin typeface="Roboto Mono"/>
                <a:ea typeface="Roboto Mono"/>
                <a:cs typeface="Roboto Mono"/>
                <a:sym typeface="Roboto Mono"/>
              </a:rPr>
              <a:t>model.evaluate(val_dataset.batch(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verbose=</a:t>
            </a:r>
            <a:r>
              <a:rPr lang="en" sz="1000">
                <a:solidFill>
                  <a:srgbClr val="C53929"/>
                </a:solidFill>
                <a:latin typeface="Roboto Mono"/>
                <a:ea typeface="Roboto Mono"/>
                <a:cs typeface="Roboto Mono"/>
                <a:sym typeface="Roboto Mono"/>
              </a:rPr>
              <a:t>0</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
              <a:solidFill>
                <a:srgbClr val="3F51B5"/>
              </a:solidFill>
              <a:latin typeface="Roboto Mono"/>
              <a:ea typeface="Roboto Mono"/>
              <a:cs typeface="Roboto Mono"/>
              <a:sym typeface="Roboto Mono"/>
            </a:endParaRPr>
          </a:p>
        </p:txBody>
      </p:sp>
      <p:sp>
        <p:nvSpPr>
          <p:cNvPr id="672" name="Google Shape;672;p80"/>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Transformers in TensorFlow using HuggingFace </a:t>
            </a:r>
            <a:r>
              <a:rPr lang="en" sz="2100">
                <a:solidFill>
                  <a:schemeClr val="dk1"/>
                </a:solidFill>
                <a:latin typeface="Arial"/>
                <a:ea typeface="Arial"/>
                <a:cs typeface="Arial"/>
                <a:sym typeface="Arial"/>
              </a:rPr>
              <a:t>🤗</a:t>
            </a:r>
            <a:endParaRPr/>
          </a:p>
        </p:txBody>
      </p:sp>
      <p:sp>
        <p:nvSpPr>
          <p:cNvPr id="673" name="Google Shape;673;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74" name="Google Shape;674;p80"/>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1"/>
          <p:cNvSpPr txBox="1"/>
          <p:nvPr>
            <p:ph idx="1" type="body"/>
          </p:nvPr>
        </p:nvSpPr>
        <p:spPr>
          <a:xfrm>
            <a:off x="648000" y="967625"/>
            <a:ext cx="7844400" cy="327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sz="1000">
                <a:solidFill>
                  <a:srgbClr val="3F51B5"/>
                </a:solidFill>
                <a:latin typeface="Roboto Mono"/>
                <a:ea typeface="Roboto Mono"/>
                <a:cs typeface="Roboto Mono"/>
                <a:sym typeface="Roboto Mono"/>
              </a:rPr>
            </a:b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transformers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BertTokenizerFast, TFBertForSequenceClassification</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datasets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load_dataset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tensorflow </a:t>
            </a:r>
            <a:r>
              <a:rPr lang="en" sz="1000">
                <a:solidFill>
                  <a:srgbClr val="3F51B5"/>
                </a:solidFill>
                <a:latin typeface="Roboto Mono"/>
                <a:ea typeface="Roboto Mono"/>
                <a:cs typeface="Roboto Mono"/>
                <a:sym typeface="Roboto Mono"/>
              </a:rPr>
              <a:t>as</a:t>
            </a:r>
            <a:r>
              <a:rPr lang="en" sz="1000">
                <a:solidFill>
                  <a:srgbClr val="37474F"/>
                </a:solidFill>
                <a:latin typeface="Roboto Mono"/>
                <a:ea typeface="Roboto Mono"/>
                <a:cs typeface="Roboto Mono"/>
                <a:sym typeface="Roboto Mono"/>
              </a:rPr>
              <a:t> tf</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dataset = load_dataset(</a:t>
            </a:r>
            <a:r>
              <a:rPr lang="en" sz="1000">
                <a:solidFill>
                  <a:srgbClr val="388E3C"/>
                </a:solidFill>
                <a:latin typeface="Roboto Mono"/>
                <a:ea typeface="Roboto Mono"/>
                <a:cs typeface="Roboto Mono"/>
                <a:sym typeface="Roboto Mono"/>
              </a:rPr>
              <a:t>"imdb"</a:t>
            </a:r>
            <a:r>
              <a:rPr lang="en" sz="1000">
                <a:solidFill>
                  <a:srgbClr val="37474F"/>
                </a:solidFill>
                <a:latin typeface="Roboto Mono"/>
                <a:ea typeface="Roboto Mono"/>
                <a:cs typeface="Roboto Mono"/>
                <a:sym typeface="Roboto Mono"/>
              </a:rPr>
              <a:t>).shuffle()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tokenizer = BertTokenizerFast.from_pretrained(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 = TFBertForSequenceClassification.from_pretrained(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 num_labels=</a:t>
            </a:r>
            <a:r>
              <a:rPr lang="en" sz="1000">
                <a:solidFill>
                  <a:srgbClr val="C53929"/>
                </a:solidFill>
                <a:latin typeface="Roboto Mono"/>
                <a:ea typeface="Roboto Mono"/>
                <a:cs typeface="Roboto Mono"/>
                <a:sym typeface="Roboto Mono"/>
              </a:rPr>
              <a:t>2</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train_encodings = tokenizer(dataset[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'text'</a:t>
            </a:r>
            <a:r>
              <a:rPr lang="en" sz="1000">
                <a:solidFill>
                  <a:srgbClr val="37474F"/>
                </a:solidFill>
                <a:latin typeface="Roboto Mono"/>
                <a:ea typeface="Roboto Mono"/>
                <a:cs typeface="Roboto Mono"/>
                <a:sym typeface="Roboto Mono"/>
              </a:rPr>
              <a:t>], truncation=True, padding=True)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train_dataset = tf.data.Dataset.from_tensor_slices((dict(train_encodings), 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'label'</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val_dataset = ... </a:t>
            </a:r>
            <a:r>
              <a:rPr lang="en" sz="1000">
                <a:solidFill>
                  <a:srgbClr val="D81B60"/>
                </a:solidFill>
                <a:latin typeface="Roboto Mono"/>
                <a:ea typeface="Roboto Mono"/>
                <a:cs typeface="Roboto Mono"/>
                <a:sym typeface="Roboto Mono"/>
              </a:rPr>
              <a:t>// Analogously</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optimizer = tf.keras.optimizers.Adam(learning_rate=</a:t>
            </a:r>
            <a:r>
              <a:rPr lang="en" sz="1000">
                <a:solidFill>
                  <a:srgbClr val="C53929"/>
                </a:solidFill>
                <a:latin typeface="Roboto Mono"/>
                <a:ea typeface="Roboto Mono"/>
                <a:cs typeface="Roboto Mono"/>
                <a:sym typeface="Roboto Mono"/>
              </a:rPr>
              <a:t>5e-5</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model.compile(optimizer=optimizer, loss=model.compute_loss)</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model.fit(train_dataset.batch(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epochs=</a:t>
            </a:r>
            <a:r>
              <a:rPr lang="en" sz="1000">
                <a:solidFill>
                  <a:srgbClr val="C53929"/>
                </a:solidFill>
                <a:latin typeface="Roboto Mono"/>
                <a:ea typeface="Roboto Mono"/>
                <a:cs typeface="Roboto Mono"/>
                <a:sym typeface="Roboto Mono"/>
              </a:rPr>
              <a:t>3</a:t>
            </a:r>
            <a:r>
              <a:rPr lang="en" sz="1000">
                <a:solidFill>
                  <a:srgbClr val="37474F"/>
                </a:solidFill>
                <a:latin typeface="Roboto Mono"/>
                <a:ea typeface="Roboto Mono"/>
                <a:cs typeface="Roboto Mono"/>
                <a:sym typeface="Roboto Mono"/>
              </a:rPr>
              <a:t>, batch_size=</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1000">
                <a:solidFill>
                  <a:srgbClr val="37474F"/>
                </a:solidFill>
                <a:latin typeface="Roboto Mono"/>
                <a:ea typeface="Roboto Mono"/>
                <a:cs typeface="Roboto Mono"/>
                <a:sym typeface="Roboto Mono"/>
              </a:rPr>
              <a:t>model.evaluate(val_dataset.batch(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verbose=</a:t>
            </a:r>
            <a:r>
              <a:rPr lang="en" sz="1000">
                <a:solidFill>
                  <a:srgbClr val="C53929"/>
                </a:solidFill>
                <a:latin typeface="Roboto Mono"/>
                <a:ea typeface="Roboto Mono"/>
                <a:cs typeface="Roboto Mono"/>
                <a:sym typeface="Roboto Mono"/>
              </a:rPr>
              <a:t>0</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
              <a:solidFill>
                <a:srgbClr val="3F51B5"/>
              </a:solidFill>
              <a:latin typeface="Roboto Mono"/>
              <a:ea typeface="Roboto Mono"/>
              <a:cs typeface="Roboto Mono"/>
              <a:sym typeface="Roboto Mono"/>
            </a:endParaRPr>
          </a:p>
        </p:txBody>
      </p:sp>
      <p:sp>
        <p:nvSpPr>
          <p:cNvPr id="680" name="Google Shape;680;p81"/>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Transformers in TensorFlow using HuggingFace </a:t>
            </a:r>
            <a:r>
              <a:rPr lang="en" sz="2100">
                <a:solidFill>
                  <a:schemeClr val="dk1"/>
                </a:solidFill>
                <a:latin typeface="Arial"/>
                <a:ea typeface="Arial"/>
                <a:cs typeface="Arial"/>
                <a:sym typeface="Arial"/>
              </a:rPr>
              <a:t>🤗</a:t>
            </a:r>
            <a:endParaRPr/>
          </a:p>
        </p:txBody>
      </p:sp>
      <p:sp>
        <p:nvSpPr>
          <p:cNvPr id="681" name="Google Shape;681;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2" name="Google Shape;682;p81"/>
          <p:cNvSpPr/>
          <p:nvPr/>
        </p:nvSpPr>
        <p:spPr>
          <a:xfrm>
            <a:off x="556850" y="1106375"/>
            <a:ext cx="5912700" cy="197700"/>
          </a:xfrm>
          <a:prstGeom prst="rect">
            <a:avLst/>
          </a:prstGeom>
          <a:noFill/>
          <a:ln cap="flat" cmpd="sng" w="19050">
            <a:solidFill>
              <a:srgbClr val="F04E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3" name="Google Shape;683;p81"/>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2"/>
          <p:cNvSpPr txBox="1"/>
          <p:nvPr>
            <p:ph idx="1" type="body"/>
          </p:nvPr>
        </p:nvSpPr>
        <p:spPr>
          <a:xfrm>
            <a:off x="648000" y="967625"/>
            <a:ext cx="7844400" cy="327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sz="1000">
                <a:solidFill>
                  <a:srgbClr val="3F51B5"/>
                </a:solidFill>
                <a:latin typeface="Roboto Mono"/>
                <a:ea typeface="Roboto Mono"/>
                <a:cs typeface="Roboto Mono"/>
                <a:sym typeface="Roboto Mono"/>
              </a:rPr>
            </a:b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transformers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BertTokenizerFast, TFBertForSequenceClassification</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datasets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load_dataset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tensorflow </a:t>
            </a:r>
            <a:r>
              <a:rPr lang="en" sz="1000">
                <a:solidFill>
                  <a:srgbClr val="3F51B5"/>
                </a:solidFill>
                <a:latin typeface="Roboto Mono"/>
                <a:ea typeface="Roboto Mono"/>
                <a:cs typeface="Roboto Mono"/>
                <a:sym typeface="Roboto Mono"/>
              </a:rPr>
              <a:t>as</a:t>
            </a:r>
            <a:r>
              <a:rPr lang="en" sz="1000">
                <a:solidFill>
                  <a:srgbClr val="37474F"/>
                </a:solidFill>
                <a:latin typeface="Roboto Mono"/>
                <a:ea typeface="Roboto Mono"/>
                <a:cs typeface="Roboto Mono"/>
                <a:sym typeface="Roboto Mono"/>
              </a:rPr>
              <a:t> tf</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dataset = load_dataset(</a:t>
            </a:r>
            <a:r>
              <a:rPr lang="en" sz="1000">
                <a:solidFill>
                  <a:srgbClr val="388E3C"/>
                </a:solidFill>
                <a:latin typeface="Roboto Mono"/>
                <a:ea typeface="Roboto Mono"/>
                <a:cs typeface="Roboto Mono"/>
                <a:sym typeface="Roboto Mono"/>
              </a:rPr>
              <a:t>"imdb"</a:t>
            </a:r>
            <a:r>
              <a:rPr lang="en" sz="1000">
                <a:solidFill>
                  <a:srgbClr val="37474F"/>
                </a:solidFill>
                <a:latin typeface="Roboto Mono"/>
                <a:ea typeface="Roboto Mono"/>
                <a:cs typeface="Roboto Mono"/>
                <a:sym typeface="Roboto Mono"/>
              </a:rPr>
              <a:t>).shuffle()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tokenizer = BertTokenizerFast.from_pretrained(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 = TFBertForSequenceClassification.from_pretrained(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 num_labels=</a:t>
            </a:r>
            <a:r>
              <a:rPr lang="en" sz="1000">
                <a:solidFill>
                  <a:srgbClr val="C53929"/>
                </a:solidFill>
                <a:latin typeface="Roboto Mono"/>
                <a:ea typeface="Roboto Mono"/>
                <a:cs typeface="Roboto Mono"/>
                <a:sym typeface="Roboto Mono"/>
              </a:rPr>
              <a:t>2</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train_encodings = tokenizer(dataset[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'text'</a:t>
            </a:r>
            <a:r>
              <a:rPr lang="en" sz="1000">
                <a:solidFill>
                  <a:srgbClr val="37474F"/>
                </a:solidFill>
                <a:latin typeface="Roboto Mono"/>
                <a:ea typeface="Roboto Mono"/>
                <a:cs typeface="Roboto Mono"/>
                <a:sym typeface="Roboto Mono"/>
              </a:rPr>
              <a:t>], truncation=True, padding=True)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train_dataset = tf.data.Dataset.from_tensor_slices((dict(train_encodings), 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'label'</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val_dataset = ... </a:t>
            </a:r>
            <a:r>
              <a:rPr lang="en" sz="1000">
                <a:solidFill>
                  <a:srgbClr val="D81B60"/>
                </a:solidFill>
                <a:latin typeface="Roboto Mono"/>
                <a:ea typeface="Roboto Mono"/>
                <a:cs typeface="Roboto Mono"/>
                <a:sym typeface="Roboto Mono"/>
              </a:rPr>
              <a:t>// Analogously</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optimizer = tf.keras.optimizers.Adam(learning_rate=</a:t>
            </a:r>
            <a:r>
              <a:rPr lang="en" sz="1000">
                <a:solidFill>
                  <a:srgbClr val="C53929"/>
                </a:solidFill>
                <a:latin typeface="Roboto Mono"/>
                <a:ea typeface="Roboto Mono"/>
                <a:cs typeface="Roboto Mono"/>
                <a:sym typeface="Roboto Mono"/>
              </a:rPr>
              <a:t>5e-5</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model.compile(optimizer=optimizer, loss=model.compute_loss)</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model.fit(train_dataset.batch(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epochs=</a:t>
            </a:r>
            <a:r>
              <a:rPr lang="en" sz="1000">
                <a:solidFill>
                  <a:srgbClr val="C53929"/>
                </a:solidFill>
                <a:latin typeface="Roboto Mono"/>
                <a:ea typeface="Roboto Mono"/>
                <a:cs typeface="Roboto Mono"/>
                <a:sym typeface="Roboto Mono"/>
              </a:rPr>
              <a:t>3</a:t>
            </a:r>
            <a:r>
              <a:rPr lang="en" sz="1000">
                <a:solidFill>
                  <a:srgbClr val="37474F"/>
                </a:solidFill>
                <a:latin typeface="Roboto Mono"/>
                <a:ea typeface="Roboto Mono"/>
                <a:cs typeface="Roboto Mono"/>
                <a:sym typeface="Roboto Mono"/>
              </a:rPr>
              <a:t>, batch_size=</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1000">
                <a:solidFill>
                  <a:srgbClr val="37474F"/>
                </a:solidFill>
                <a:latin typeface="Roboto Mono"/>
                <a:ea typeface="Roboto Mono"/>
                <a:cs typeface="Roboto Mono"/>
                <a:sym typeface="Roboto Mono"/>
              </a:rPr>
              <a:t>model.evaluate(val_dataset.batch(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verbose=</a:t>
            </a:r>
            <a:r>
              <a:rPr lang="en" sz="1000">
                <a:solidFill>
                  <a:srgbClr val="C53929"/>
                </a:solidFill>
                <a:latin typeface="Roboto Mono"/>
                <a:ea typeface="Roboto Mono"/>
                <a:cs typeface="Roboto Mono"/>
                <a:sym typeface="Roboto Mono"/>
              </a:rPr>
              <a:t>0</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
              <a:solidFill>
                <a:srgbClr val="3F51B5"/>
              </a:solidFill>
              <a:latin typeface="Roboto Mono"/>
              <a:ea typeface="Roboto Mono"/>
              <a:cs typeface="Roboto Mono"/>
              <a:sym typeface="Roboto Mono"/>
            </a:endParaRPr>
          </a:p>
        </p:txBody>
      </p:sp>
      <p:sp>
        <p:nvSpPr>
          <p:cNvPr id="689" name="Google Shape;689;p82"/>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Transformers in TensorFlow using HuggingFace </a:t>
            </a:r>
            <a:r>
              <a:rPr lang="en" sz="2100">
                <a:solidFill>
                  <a:schemeClr val="dk1"/>
                </a:solidFill>
                <a:latin typeface="Arial"/>
                <a:ea typeface="Arial"/>
                <a:cs typeface="Arial"/>
                <a:sym typeface="Arial"/>
              </a:rPr>
              <a:t>🤗</a:t>
            </a:r>
            <a:endParaRPr/>
          </a:p>
        </p:txBody>
      </p:sp>
      <p:sp>
        <p:nvSpPr>
          <p:cNvPr id="690" name="Google Shape;690;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1" name="Google Shape;691;p82"/>
          <p:cNvSpPr/>
          <p:nvPr/>
        </p:nvSpPr>
        <p:spPr>
          <a:xfrm>
            <a:off x="542200" y="1787800"/>
            <a:ext cx="7063200" cy="586200"/>
          </a:xfrm>
          <a:prstGeom prst="rect">
            <a:avLst/>
          </a:prstGeom>
          <a:noFill/>
          <a:ln cap="flat" cmpd="sng" w="19050">
            <a:solidFill>
              <a:srgbClr val="F04E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2" name="Google Shape;692;p82"/>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3"/>
          <p:cNvSpPr txBox="1"/>
          <p:nvPr>
            <p:ph idx="1" type="body"/>
          </p:nvPr>
        </p:nvSpPr>
        <p:spPr>
          <a:xfrm>
            <a:off x="648000" y="967625"/>
            <a:ext cx="7844400" cy="327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br>
              <a:rPr lang="en" sz="1000">
                <a:solidFill>
                  <a:srgbClr val="3F51B5"/>
                </a:solidFill>
                <a:latin typeface="Roboto Mono"/>
                <a:ea typeface="Roboto Mono"/>
                <a:cs typeface="Roboto Mono"/>
                <a:sym typeface="Roboto Mono"/>
              </a:rPr>
            </a:b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transformers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BertTokenizerFast, TFBertForSequenceClassification</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from</a:t>
            </a:r>
            <a:r>
              <a:rPr lang="en" sz="1000">
                <a:solidFill>
                  <a:srgbClr val="37474F"/>
                </a:solidFill>
                <a:latin typeface="Roboto Mono"/>
                <a:ea typeface="Roboto Mono"/>
                <a:cs typeface="Roboto Mono"/>
                <a:sym typeface="Roboto Mono"/>
              </a:rPr>
              <a:t> datasets </a:t>
            </a: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load_dataset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F51B5"/>
                </a:solidFill>
                <a:latin typeface="Roboto Mono"/>
                <a:ea typeface="Roboto Mono"/>
                <a:cs typeface="Roboto Mono"/>
                <a:sym typeface="Roboto Mono"/>
              </a:rPr>
              <a:t>import</a:t>
            </a:r>
            <a:r>
              <a:rPr lang="en" sz="1000">
                <a:solidFill>
                  <a:srgbClr val="37474F"/>
                </a:solidFill>
                <a:latin typeface="Roboto Mono"/>
                <a:ea typeface="Roboto Mono"/>
                <a:cs typeface="Roboto Mono"/>
                <a:sym typeface="Roboto Mono"/>
              </a:rPr>
              <a:t> tensorflow </a:t>
            </a:r>
            <a:r>
              <a:rPr lang="en" sz="1000">
                <a:solidFill>
                  <a:srgbClr val="3F51B5"/>
                </a:solidFill>
                <a:latin typeface="Roboto Mono"/>
                <a:ea typeface="Roboto Mono"/>
                <a:cs typeface="Roboto Mono"/>
                <a:sym typeface="Roboto Mono"/>
              </a:rPr>
              <a:t>as</a:t>
            </a:r>
            <a:r>
              <a:rPr lang="en" sz="1000">
                <a:solidFill>
                  <a:srgbClr val="37474F"/>
                </a:solidFill>
                <a:latin typeface="Roboto Mono"/>
                <a:ea typeface="Roboto Mono"/>
                <a:cs typeface="Roboto Mono"/>
                <a:sym typeface="Roboto Mono"/>
              </a:rPr>
              <a:t> tf</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dataset = load_dataset(</a:t>
            </a:r>
            <a:r>
              <a:rPr lang="en" sz="1000">
                <a:solidFill>
                  <a:srgbClr val="388E3C"/>
                </a:solidFill>
                <a:latin typeface="Roboto Mono"/>
                <a:ea typeface="Roboto Mono"/>
                <a:cs typeface="Roboto Mono"/>
                <a:sym typeface="Roboto Mono"/>
              </a:rPr>
              <a:t>"imdb"</a:t>
            </a:r>
            <a:r>
              <a:rPr lang="en" sz="1000">
                <a:solidFill>
                  <a:srgbClr val="37474F"/>
                </a:solidFill>
                <a:latin typeface="Roboto Mono"/>
                <a:ea typeface="Roboto Mono"/>
                <a:cs typeface="Roboto Mono"/>
                <a:sym typeface="Roboto Mono"/>
              </a:rPr>
              <a:t>).shuffle()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tokenizer = BertTokenizerFast.from_pretrained(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 = TFBertForSequenceClassification.from_pretrained(</a:t>
            </a:r>
            <a:r>
              <a:rPr lang="en" sz="1000">
                <a:solidFill>
                  <a:srgbClr val="388E3C"/>
                </a:solidFill>
                <a:latin typeface="Roboto Mono"/>
                <a:ea typeface="Roboto Mono"/>
                <a:cs typeface="Roboto Mono"/>
                <a:sym typeface="Roboto Mono"/>
              </a:rPr>
              <a:t>'bert-base-uncased'</a:t>
            </a:r>
            <a:r>
              <a:rPr lang="en" sz="1000">
                <a:solidFill>
                  <a:srgbClr val="37474F"/>
                </a:solidFill>
                <a:latin typeface="Roboto Mono"/>
                <a:ea typeface="Roboto Mono"/>
                <a:cs typeface="Roboto Mono"/>
                <a:sym typeface="Roboto Mono"/>
              </a:rPr>
              <a:t>, num_labels=</a:t>
            </a:r>
            <a:r>
              <a:rPr lang="en" sz="1000">
                <a:solidFill>
                  <a:srgbClr val="C53929"/>
                </a:solidFill>
                <a:latin typeface="Roboto Mono"/>
                <a:ea typeface="Roboto Mono"/>
                <a:cs typeface="Roboto Mono"/>
                <a:sym typeface="Roboto Mono"/>
              </a:rPr>
              <a:t>2</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train_encodings = tokenizer(dataset[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'text'</a:t>
            </a:r>
            <a:r>
              <a:rPr lang="en" sz="1000">
                <a:solidFill>
                  <a:srgbClr val="37474F"/>
                </a:solidFill>
                <a:latin typeface="Roboto Mono"/>
                <a:ea typeface="Roboto Mono"/>
                <a:cs typeface="Roboto Mono"/>
                <a:sym typeface="Roboto Mono"/>
              </a:rPr>
              <a:t>], truncation=True, padding=True)</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train_dataset = tf.data.Dataset.from_tensor_slices((dict(train_encodings), dataset[</a:t>
            </a:r>
            <a:r>
              <a:rPr lang="en" sz="1000">
                <a:solidFill>
                  <a:srgbClr val="388E3C"/>
                </a:solidFill>
                <a:latin typeface="Roboto Mono"/>
                <a:ea typeface="Roboto Mono"/>
                <a:cs typeface="Roboto Mono"/>
                <a:sym typeface="Roboto Mono"/>
              </a:rPr>
              <a:t>'train'</a:t>
            </a:r>
            <a:r>
              <a:rPr lang="en" sz="1000">
                <a:solidFill>
                  <a:srgbClr val="37474F"/>
                </a:solidFill>
                <a:latin typeface="Roboto Mono"/>
                <a:ea typeface="Roboto Mono"/>
                <a:cs typeface="Roboto Mono"/>
                <a:sym typeface="Roboto Mono"/>
              </a:rPr>
              <a:t>][</a:t>
            </a:r>
            <a:r>
              <a:rPr lang="en" sz="1000">
                <a:solidFill>
                  <a:srgbClr val="388E3C"/>
                </a:solidFill>
                <a:latin typeface="Roboto Mono"/>
                <a:ea typeface="Roboto Mono"/>
                <a:cs typeface="Roboto Mono"/>
                <a:sym typeface="Roboto Mono"/>
              </a:rPr>
              <a:t>'label'</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val_dataset = ... </a:t>
            </a:r>
            <a:r>
              <a:rPr lang="en" sz="1000">
                <a:solidFill>
                  <a:srgbClr val="D81B60"/>
                </a:solidFill>
                <a:latin typeface="Roboto Mono"/>
                <a:ea typeface="Roboto Mono"/>
                <a:cs typeface="Roboto Mono"/>
                <a:sym typeface="Roboto Mono"/>
              </a:rPr>
              <a:t>// Analogously</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optimizer = tf.keras.optimizers.Adam(learning_rate=</a:t>
            </a:r>
            <a:r>
              <a:rPr lang="en" sz="1000">
                <a:solidFill>
                  <a:srgbClr val="C53929"/>
                </a:solidFill>
                <a:latin typeface="Roboto Mono"/>
                <a:ea typeface="Roboto Mono"/>
                <a:cs typeface="Roboto Mono"/>
                <a:sym typeface="Roboto Mono"/>
              </a:rPr>
              <a:t>5e-5</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model.compile(optimizer=optimizer, loss=model.compute_loss)</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rPr lang="en" sz="1000">
                <a:solidFill>
                  <a:srgbClr val="37474F"/>
                </a:solidFill>
                <a:latin typeface="Roboto Mono"/>
                <a:ea typeface="Roboto Mono"/>
                <a:cs typeface="Roboto Mono"/>
                <a:sym typeface="Roboto Mono"/>
              </a:rPr>
              <a:t>model.fit(train_dataset.batch(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epochs=</a:t>
            </a:r>
            <a:r>
              <a:rPr lang="en" sz="1000">
                <a:solidFill>
                  <a:srgbClr val="C53929"/>
                </a:solidFill>
                <a:latin typeface="Roboto Mono"/>
                <a:ea typeface="Roboto Mono"/>
                <a:cs typeface="Roboto Mono"/>
                <a:sym typeface="Roboto Mono"/>
              </a:rPr>
              <a:t>3</a:t>
            </a:r>
            <a:r>
              <a:rPr lang="en" sz="1000">
                <a:solidFill>
                  <a:srgbClr val="37474F"/>
                </a:solidFill>
                <a:latin typeface="Roboto Mono"/>
                <a:ea typeface="Roboto Mono"/>
                <a:cs typeface="Roboto Mono"/>
                <a:sym typeface="Roboto Mono"/>
              </a:rPr>
              <a:t>, batch_size=</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0">
              <a:solidFill>
                <a:srgbClr val="37474F"/>
              </a:solidFill>
              <a:latin typeface="Roboto Mono"/>
              <a:ea typeface="Roboto Mono"/>
              <a:cs typeface="Roboto Mono"/>
              <a:sym typeface="Roboto Mono"/>
            </a:endParaRPr>
          </a:p>
          <a:p>
            <a:pPr indent="0" lvl="0" marL="0" rtl="0" algn="l">
              <a:lnSpc>
                <a:spcPct val="150000"/>
              </a:lnSpc>
              <a:spcBef>
                <a:spcPts val="0"/>
              </a:spcBef>
              <a:spcAft>
                <a:spcPts val="0"/>
              </a:spcAft>
              <a:buClr>
                <a:schemeClr val="dk1"/>
              </a:buClr>
              <a:buSzPts val="1100"/>
              <a:buFont typeface="Arial"/>
              <a:buNone/>
            </a:pPr>
            <a:r>
              <a:rPr lang="en" sz="1000">
                <a:solidFill>
                  <a:srgbClr val="37474F"/>
                </a:solidFill>
                <a:latin typeface="Roboto Mono"/>
                <a:ea typeface="Roboto Mono"/>
                <a:cs typeface="Roboto Mono"/>
                <a:sym typeface="Roboto Mono"/>
              </a:rPr>
              <a:t>model.evaluate(val_dataset.batch(</a:t>
            </a:r>
            <a:r>
              <a:rPr lang="en" sz="1000">
                <a:solidFill>
                  <a:srgbClr val="C53929"/>
                </a:solidFill>
                <a:latin typeface="Roboto Mono"/>
                <a:ea typeface="Roboto Mono"/>
                <a:cs typeface="Roboto Mono"/>
                <a:sym typeface="Roboto Mono"/>
              </a:rPr>
              <a:t>16</a:t>
            </a:r>
            <a:r>
              <a:rPr lang="en" sz="1000">
                <a:solidFill>
                  <a:srgbClr val="37474F"/>
                </a:solidFill>
                <a:latin typeface="Roboto Mono"/>
                <a:ea typeface="Roboto Mono"/>
                <a:cs typeface="Roboto Mono"/>
                <a:sym typeface="Roboto Mono"/>
              </a:rPr>
              <a:t>), verbose=</a:t>
            </a:r>
            <a:r>
              <a:rPr lang="en" sz="1000">
                <a:solidFill>
                  <a:srgbClr val="C53929"/>
                </a:solidFill>
                <a:latin typeface="Roboto Mono"/>
                <a:ea typeface="Roboto Mono"/>
                <a:cs typeface="Roboto Mono"/>
                <a:sym typeface="Roboto Mono"/>
              </a:rPr>
              <a:t>0</a:t>
            </a:r>
            <a:r>
              <a:rPr lang="en" sz="1000">
                <a:solidFill>
                  <a:srgbClr val="37474F"/>
                </a:solidFill>
                <a:latin typeface="Roboto Mono"/>
                <a:ea typeface="Roboto Mono"/>
                <a:cs typeface="Roboto Mono"/>
                <a:sym typeface="Roboto Mono"/>
              </a:rPr>
              <a:t>)</a:t>
            </a:r>
            <a:endParaRPr sz="1000">
              <a:solidFill>
                <a:srgbClr val="37474F"/>
              </a:solidFill>
              <a:latin typeface="Roboto Mono"/>
              <a:ea typeface="Roboto Mono"/>
              <a:cs typeface="Roboto Mono"/>
              <a:sym typeface="Roboto Mono"/>
            </a:endParaRPr>
          </a:p>
          <a:p>
            <a:pPr indent="0" lvl="0" marL="0" rtl="0" algn="l">
              <a:spcBef>
                <a:spcPts val="0"/>
              </a:spcBef>
              <a:spcAft>
                <a:spcPts val="0"/>
              </a:spcAft>
              <a:buNone/>
            </a:pPr>
            <a:r>
              <a:t/>
            </a:r>
            <a:endParaRPr sz="100">
              <a:solidFill>
                <a:srgbClr val="3F51B5"/>
              </a:solidFill>
              <a:latin typeface="Roboto Mono"/>
              <a:ea typeface="Roboto Mono"/>
              <a:cs typeface="Roboto Mono"/>
              <a:sym typeface="Roboto Mono"/>
            </a:endParaRPr>
          </a:p>
        </p:txBody>
      </p:sp>
      <p:sp>
        <p:nvSpPr>
          <p:cNvPr id="698" name="Google Shape;698;p83"/>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Transformers in TensorFlow using HuggingFace </a:t>
            </a:r>
            <a:r>
              <a:rPr lang="en" sz="2100">
                <a:solidFill>
                  <a:schemeClr val="dk1"/>
                </a:solidFill>
                <a:latin typeface="Arial"/>
                <a:ea typeface="Arial"/>
                <a:cs typeface="Arial"/>
                <a:sym typeface="Arial"/>
              </a:rPr>
              <a:t>🤗</a:t>
            </a:r>
            <a:endParaRPr/>
          </a:p>
        </p:txBody>
      </p:sp>
      <p:sp>
        <p:nvSpPr>
          <p:cNvPr id="699" name="Google Shape;699;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0" name="Google Shape;700;p83"/>
          <p:cNvSpPr/>
          <p:nvPr/>
        </p:nvSpPr>
        <p:spPr>
          <a:xfrm>
            <a:off x="534875" y="2472900"/>
            <a:ext cx="7957500" cy="589800"/>
          </a:xfrm>
          <a:prstGeom prst="rect">
            <a:avLst/>
          </a:prstGeom>
          <a:noFill/>
          <a:ln cap="flat" cmpd="sng" w="19050">
            <a:solidFill>
              <a:srgbClr val="F04E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1" name="Google Shape;701;p83"/>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9"/>
          <p:cNvSpPr txBox="1"/>
          <p:nvPr>
            <p:ph idx="1" type="body"/>
          </p:nvPr>
        </p:nvSpPr>
        <p:spPr>
          <a:xfrm>
            <a:off x="648000" y="967625"/>
            <a:ext cx="3539700" cy="3690000"/>
          </a:xfrm>
          <a:prstGeom prst="rect">
            <a:avLst/>
          </a:prstGeom>
        </p:spPr>
        <p:txBody>
          <a:bodyPr anchorCtr="0" anchor="t" bIns="0" lIns="0" spcFirstLastPara="1" rIns="0" wrap="square" tIns="0">
            <a:noAutofit/>
          </a:bodyPr>
          <a:lstStyle/>
          <a:p>
            <a:pPr indent="0" lvl="0" marL="457200" rtl="0" algn="l">
              <a:spcBef>
                <a:spcPts val="0"/>
              </a:spcBef>
              <a:spcAft>
                <a:spcPts val="0"/>
              </a:spcAft>
              <a:buNone/>
            </a:pPr>
            <a:r>
              <a:t/>
            </a:r>
            <a:endParaRPr/>
          </a:p>
          <a:p>
            <a:pPr indent="-330200" lvl="0" marL="457200" rtl="0" algn="l">
              <a:spcBef>
                <a:spcPts val="0"/>
              </a:spcBef>
              <a:spcAft>
                <a:spcPts val="0"/>
              </a:spcAft>
              <a:buSzPts val="1600"/>
              <a:buChar char="●"/>
            </a:pPr>
            <a:r>
              <a:rPr b="1" lang="en">
                <a:solidFill>
                  <a:srgbClr val="F04E4C"/>
                </a:solidFill>
              </a:rPr>
              <a:t>Word embeddings</a:t>
            </a:r>
            <a:r>
              <a:rPr lang="en"/>
              <a:t> are</a:t>
            </a:r>
            <a:br>
              <a:rPr lang="en"/>
            </a:br>
            <a:r>
              <a:rPr lang="en"/>
              <a:t>the basis of NLP</a:t>
            </a:r>
            <a:br>
              <a:rPr lang="en"/>
            </a:br>
            <a:endParaRPr/>
          </a:p>
          <a:p>
            <a:pPr indent="-330200" lvl="0" marL="457200" rtl="0" algn="l">
              <a:spcBef>
                <a:spcPts val="0"/>
              </a:spcBef>
              <a:spcAft>
                <a:spcPts val="0"/>
              </a:spcAft>
              <a:buSzPts val="1600"/>
              <a:buChar char="●"/>
            </a:pPr>
            <a:r>
              <a:rPr lang="en"/>
              <a:t>Popular embeddings like</a:t>
            </a:r>
            <a:br>
              <a:rPr lang="en"/>
            </a:br>
            <a:r>
              <a:rPr b="1" lang="en">
                <a:solidFill>
                  <a:srgbClr val="F04E4C"/>
                </a:solidFill>
              </a:rPr>
              <a:t>GloVe</a:t>
            </a:r>
            <a:r>
              <a:rPr lang="en"/>
              <a:t> and </a:t>
            </a:r>
            <a:r>
              <a:rPr b="1" lang="en">
                <a:solidFill>
                  <a:srgbClr val="F04E4C"/>
                </a:solidFill>
              </a:rPr>
              <a:t>Word2Vec</a:t>
            </a:r>
            <a:r>
              <a:rPr lang="en"/>
              <a:t> are pre-trained on large text corpuses based on </a:t>
            </a:r>
            <a:r>
              <a:rPr b="1" lang="en">
                <a:solidFill>
                  <a:srgbClr val="F04E4C"/>
                </a:solidFill>
              </a:rPr>
              <a:t>co-</a:t>
            </a:r>
            <a:r>
              <a:rPr b="1" lang="en">
                <a:solidFill>
                  <a:srgbClr val="F04E4C"/>
                </a:solidFill>
              </a:rPr>
              <a:t>occurrence</a:t>
            </a:r>
            <a:r>
              <a:rPr b="1" lang="en">
                <a:solidFill>
                  <a:srgbClr val="F04E4C"/>
                </a:solidFill>
              </a:rPr>
              <a:t> </a:t>
            </a:r>
            <a:r>
              <a:rPr b="1" lang="en">
                <a:solidFill>
                  <a:srgbClr val="F04E4C"/>
                </a:solidFill>
              </a:rPr>
              <a:t>statistics</a:t>
            </a:r>
            <a:br>
              <a:rPr lang="en"/>
            </a:br>
            <a:endParaRPr/>
          </a:p>
          <a:p>
            <a:pPr indent="-330200" lvl="0" marL="457200" rtl="0" algn="l">
              <a:spcBef>
                <a:spcPts val="0"/>
              </a:spcBef>
              <a:spcAft>
                <a:spcPts val="0"/>
              </a:spcAft>
              <a:buSzPts val="1600"/>
              <a:buChar char="●"/>
            </a:pPr>
            <a:r>
              <a:rPr lang="en"/>
              <a:t>“</a:t>
            </a:r>
            <a:r>
              <a:rPr i="1" lang="en"/>
              <a:t>A word is characterized by the company it keeps</a:t>
            </a:r>
            <a:r>
              <a:rPr lang="en"/>
              <a:t>” [Firth, 1957]</a:t>
            </a:r>
            <a:endParaRPr/>
          </a:p>
          <a:p>
            <a:pPr indent="0" lvl="0" marL="0" rtl="0" algn="l">
              <a:spcBef>
                <a:spcPts val="0"/>
              </a:spcBef>
              <a:spcAft>
                <a:spcPts val="0"/>
              </a:spcAft>
              <a:buNone/>
            </a:pPr>
            <a:r>
              <a:t/>
            </a:r>
            <a:endParaRPr/>
          </a:p>
        </p:txBody>
      </p:sp>
      <p:sp>
        <p:nvSpPr>
          <p:cNvPr id="259" name="Google Shape;259;p39"/>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Background to Natural Language Processing (NLP)</a:t>
            </a:r>
            <a:endParaRPr/>
          </a:p>
        </p:txBody>
      </p:sp>
      <p:sp>
        <p:nvSpPr>
          <p:cNvPr id="260" name="Google Shape;260;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1" name="Google Shape;261;p39"/>
          <p:cNvPicPr preferRelativeResize="0"/>
          <p:nvPr/>
        </p:nvPicPr>
        <p:blipFill>
          <a:blip r:embed="rId3">
            <a:alphaModFix/>
          </a:blip>
          <a:stretch>
            <a:fillRect/>
          </a:stretch>
        </p:blipFill>
        <p:spPr>
          <a:xfrm>
            <a:off x="4187700" y="967625"/>
            <a:ext cx="4667099" cy="3468474"/>
          </a:xfrm>
          <a:prstGeom prst="rect">
            <a:avLst/>
          </a:prstGeom>
          <a:noFill/>
          <a:ln>
            <a:noFill/>
          </a:ln>
        </p:spPr>
      </p:pic>
      <p:sp>
        <p:nvSpPr>
          <p:cNvPr id="262" name="Google Shape;262;p39"/>
          <p:cNvSpPr txBox="1"/>
          <p:nvPr>
            <p:ph idx="1" type="body"/>
          </p:nvPr>
        </p:nvSpPr>
        <p:spPr>
          <a:xfrm>
            <a:off x="7517500" y="4393700"/>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[Peltarion, 2020]</a:t>
            </a:r>
            <a:endParaRPr sz="1200">
              <a:solidFill>
                <a:schemeClr val="dk2"/>
              </a:solidFill>
            </a:endParaRPr>
          </a:p>
        </p:txBody>
      </p:sp>
      <p:pic>
        <p:nvPicPr>
          <p:cNvPr id="263" name="Google Shape;263;p39"/>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84"/>
          <p:cNvSpPr txBox="1"/>
          <p:nvPr>
            <p:ph type="title"/>
          </p:nvPr>
        </p:nvSpPr>
        <p:spPr>
          <a:xfrm>
            <a:off x="5044700" y="1723300"/>
            <a:ext cx="4015200" cy="18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Wrap Up</a:t>
            </a:r>
            <a:endParaRPr/>
          </a:p>
        </p:txBody>
      </p:sp>
      <p:sp>
        <p:nvSpPr>
          <p:cNvPr id="707" name="Google Shape;707;p84"/>
          <p:cNvSpPr txBox="1"/>
          <p:nvPr>
            <p:ph idx="2" type="title"/>
          </p:nvPr>
        </p:nvSpPr>
        <p:spPr>
          <a:xfrm>
            <a:off x="4264925" y="1723300"/>
            <a:ext cx="10515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06</a:t>
            </a:r>
            <a:endParaRPr/>
          </a:p>
        </p:txBody>
      </p:sp>
      <p:sp>
        <p:nvSpPr>
          <p:cNvPr id="708" name="Google Shape;708;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9" name="Google Shape;709;p84"/>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85"/>
          <p:cNvSpPr txBox="1"/>
          <p:nvPr>
            <p:ph idx="1" type="body"/>
          </p:nvPr>
        </p:nvSpPr>
        <p:spPr>
          <a:xfrm>
            <a:off x="648000" y="967625"/>
            <a:ext cx="4601700" cy="3690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en" sz="1800"/>
              <a:t>Transformers have blown other </a:t>
            </a:r>
            <a:r>
              <a:rPr lang="en" sz="1800"/>
              <a:t>architectures</a:t>
            </a:r>
            <a:r>
              <a:rPr lang="en" sz="1800"/>
              <a:t> out of the water for NLP</a:t>
            </a:r>
            <a:endParaRPr sz="1800"/>
          </a:p>
          <a:p>
            <a:pPr indent="-342900" lvl="0" marL="457200" rtl="0" algn="l">
              <a:spcBef>
                <a:spcPts val="0"/>
              </a:spcBef>
              <a:spcAft>
                <a:spcPts val="0"/>
              </a:spcAft>
              <a:buSzPts val="1800"/>
              <a:buChar char="●"/>
            </a:pPr>
            <a:r>
              <a:rPr lang="en" sz="1800"/>
              <a:t>Get rid of recurrence and rely on </a:t>
            </a:r>
            <a:r>
              <a:rPr b="1" lang="en" sz="1800">
                <a:solidFill>
                  <a:srgbClr val="F04E4C"/>
                </a:solidFill>
              </a:rPr>
              <a:t>self-attention</a:t>
            </a:r>
            <a:endParaRPr b="1" sz="1800">
              <a:solidFill>
                <a:srgbClr val="F04E4C"/>
              </a:solidFill>
            </a:endParaRPr>
          </a:p>
          <a:p>
            <a:pPr indent="-342900" lvl="0" marL="457200" rtl="0" algn="l">
              <a:spcBef>
                <a:spcPts val="0"/>
              </a:spcBef>
              <a:spcAft>
                <a:spcPts val="0"/>
              </a:spcAft>
              <a:buSzPts val="1800"/>
              <a:buChar char="●"/>
            </a:pPr>
            <a:r>
              <a:rPr lang="en" sz="1800"/>
              <a:t>NLP pre-training using </a:t>
            </a:r>
            <a:r>
              <a:rPr b="1" lang="en" sz="1800">
                <a:solidFill>
                  <a:srgbClr val="F04E4C"/>
                </a:solidFill>
              </a:rPr>
              <a:t>Masked </a:t>
            </a:r>
            <a:r>
              <a:rPr b="1" lang="en" sz="1800">
                <a:solidFill>
                  <a:srgbClr val="F04E4C"/>
                </a:solidFill>
              </a:rPr>
              <a:t>Language</a:t>
            </a:r>
            <a:r>
              <a:rPr b="1" lang="en" sz="1800">
                <a:solidFill>
                  <a:srgbClr val="F04E4C"/>
                </a:solidFill>
              </a:rPr>
              <a:t> Modelling</a:t>
            </a:r>
            <a:endParaRPr b="1" sz="1800">
              <a:solidFill>
                <a:srgbClr val="F04E4C"/>
              </a:solidFill>
            </a:endParaRPr>
          </a:p>
          <a:p>
            <a:pPr indent="-342900" lvl="0" marL="457200" rtl="0" algn="l">
              <a:spcBef>
                <a:spcPts val="0"/>
              </a:spcBef>
              <a:spcAft>
                <a:spcPts val="0"/>
              </a:spcAft>
              <a:buSzPts val="1800"/>
              <a:buChar char="●"/>
            </a:pPr>
            <a:r>
              <a:rPr lang="en" sz="1800"/>
              <a:t>Most recent </a:t>
            </a:r>
            <a:r>
              <a:rPr lang="en" sz="1800"/>
              <a:t>improvements</a:t>
            </a:r>
            <a:r>
              <a:rPr lang="en" sz="1800"/>
              <a:t> using </a:t>
            </a:r>
            <a:r>
              <a:rPr b="1" lang="en" sz="1800">
                <a:solidFill>
                  <a:srgbClr val="F04E4C"/>
                </a:solidFill>
              </a:rPr>
              <a:t>larger models</a:t>
            </a:r>
            <a:r>
              <a:rPr lang="en" sz="1800"/>
              <a:t> and </a:t>
            </a:r>
            <a:r>
              <a:rPr b="1" lang="en" sz="1800">
                <a:solidFill>
                  <a:srgbClr val="F04E4C"/>
                </a:solidFill>
              </a:rPr>
              <a:t>more data</a:t>
            </a:r>
            <a:endParaRPr b="1" sz="1800">
              <a:solidFill>
                <a:srgbClr val="F04E4C"/>
              </a:solidFill>
            </a:endParaRPr>
          </a:p>
          <a:p>
            <a:pPr indent="-342900" lvl="0" marL="457200" rtl="0" algn="l">
              <a:spcBef>
                <a:spcPts val="0"/>
              </a:spcBef>
              <a:spcAft>
                <a:spcPts val="0"/>
              </a:spcAft>
              <a:buSzPts val="1800"/>
              <a:buChar char="●"/>
            </a:pPr>
            <a:r>
              <a:rPr b="1" lang="en" sz="1800">
                <a:solidFill>
                  <a:srgbClr val="F04E4C"/>
                </a:solidFill>
              </a:rPr>
              <a:t>Distillation</a:t>
            </a:r>
            <a:r>
              <a:rPr lang="en" sz="1800"/>
              <a:t> can make model serving and inference more tractable</a:t>
            </a:r>
            <a:endParaRPr sz="1800"/>
          </a:p>
        </p:txBody>
      </p:sp>
      <p:sp>
        <p:nvSpPr>
          <p:cNvPr id="715" name="Google Shape;715;p85"/>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Summary</a:t>
            </a:r>
            <a:endParaRPr/>
          </a:p>
        </p:txBody>
      </p:sp>
      <p:sp>
        <p:nvSpPr>
          <p:cNvPr id="716" name="Google Shape;716;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17" name="Google Shape;717;p85"/>
          <p:cNvPicPr preferRelativeResize="0"/>
          <p:nvPr/>
        </p:nvPicPr>
        <p:blipFill>
          <a:blip r:embed="rId3">
            <a:alphaModFix/>
          </a:blip>
          <a:stretch>
            <a:fillRect/>
          </a:stretch>
        </p:blipFill>
        <p:spPr>
          <a:xfrm>
            <a:off x="5180750" y="617325"/>
            <a:ext cx="4508075" cy="4526125"/>
          </a:xfrm>
          <a:prstGeom prst="rect">
            <a:avLst/>
          </a:prstGeom>
          <a:noFill/>
          <a:ln>
            <a:noFill/>
          </a:ln>
        </p:spPr>
      </p:pic>
      <p:pic>
        <p:nvPicPr>
          <p:cNvPr id="718" name="Google Shape;718;p85"/>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86"/>
          <p:cNvSpPr txBox="1"/>
          <p:nvPr>
            <p:ph type="title"/>
          </p:nvPr>
        </p:nvSpPr>
        <p:spPr>
          <a:xfrm>
            <a:off x="5532850" y="1560675"/>
            <a:ext cx="3539100" cy="2619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3400"/>
              <a:buFont typeface="Arial"/>
              <a:buNone/>
            </a:pPr>
            <a:r>
              <a:rPr lang="en"/>
              <a:t>Thanks</a:t>
            </a:r>
            <a:endParaRPr/>
          </a:p>
        </p:txBody>
      </p:sp>
      <p:sp>
        <p:nvSpPr>
          <p:cNvPr id="724" name="Google Shape;724;p86"/>
          <p:cNvSpPr txBox="1"/>
          <p:nvPr>
            <p:ph idx="1" type="subTitle"/>
          </p:nvPr>
        </p:nvSpPr>
        <p:spPr>
          <a:xfrm>
            <a:off x="5526275" y="1338015"/>
            <a:ext cx="2214300" cy="204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/November 25, 2020</a:t>
            </a:r>
            <a:endParaRPr sz="1200"/>
          </a:p>
        </p:txBody>
      </p:sp>
      <p:sp>
        <p:nvSpPr>
          <p:cNvPr id="725" name="Google Shape;725;p86"/>
          <p:cNvSpPr txBox="1"/>
          <p:nvPr>
            <p:ph idx="1" type="subTitle"/>
          </p:nvPr>
        </p:nvSpPr>
        <p:spPr>
          <a:xfrm>
            <a:off x="5526275" y="2630050"/>
            <a:ext cx="2740500" cy="651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200">
                <a:solidFill>
                  <a:srgbClr val="111F27"/>
                </a:solidFill>
                <a:latin typeface="Raleway"/>
                <a:ea typeface="Raleway"/>
                <a:cs typeface="Raleway"/>
                <a:sym typeface="Raleway"/>
              </a:rPr>
              <a:t>Karl Fredrik Erliksson</a:t>
            </a:r>
            <a:br>
              <a:rPr lang="en" sz="1200">
                <a:solidFill>
                  <a:srgbClr val="111F27"/>
                </a:solidFill>
                <a:latin typeface="Raleway"/>
                <a:ea typeface="Raleway"/>
                <a:cs typeface="Raleway"/>
                <a:sym typeface="Raleway"/>
              </a:rPr>
            </a:br>
            <a:r>
              <a:rPr lang="en" sz="1200">
                <a:solidFill>
                  <a:srgbClr val="111F27"/>
                </a:solidFill>
                <a:latin typeface="Raleway"/>
                <a:ea typeface="Raleway"/>
                <a:cs typeface="Raleway"/>
                <a:sym typeface="Raleway"/>
              </a:rPr>
              <a:t>PhD Candidate, KTH and Peltarion</a:t>
            </a:r>
            <a:br>
              <a:rPr lang="en" sz="1200">
                <a:solidFill>
                  <a:srgbClr val="111F27"/>
                </a:solidFill>
                <a:latin typeface="Raleway"/>
                <a:ea typeface="Raleway"/>
                <a:cs typeface="Raleway"/>
                <a:sym typeface="Raleway"/>
              </a:rPr>
            </a:br>
            <a:r>
              <a:rPr lang="en" sz="1200">
                <a:solidFill>
                  <a:srgbClr val="111F27"/>
                </a:solidFill>
                <a:latin typeface="Raleway"/>
                <a:ea typeface="Raleway"/>
                <a:cs typeface="Raleway"/>
                <a:sym typeface="Raleway"/>
              </a:rPr>
              <a:t>kferl@kth.se</a:t>
            </a:r>
            <a:endParaRPr sz="1200">
              <a:solidFill>
                <a:srgbClr val="111F27"/>
              </a:solidFill>
              <a:latin typeface="Raleway"/>
              <a:ea typeface="Raleway"/>
              <a:cs typeface="Raleway"/>
              <a:sym typeface="Raleway"/>
            </a:endParaRPr>
          </a:p>
        </p:txBody>
      </p:sp>
      <p:sp>
        <p:nvSpPr>
          <p:cNvPr id="726" name="Google Shape;726;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7" name="Google Shape;727;p86"/>
          <p:cNvSpPr txBox="1"/>
          <p:nvPr>
            <p:ph idx="2" type="body"/>
          </p:nvPr>
        </p:nvSpPr>
        <p:spPr>
          <a:xfrm>
            <a:off x="856975" y="1816175"/>
            <a:ext cx="4151100" cy="11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F04E4C"/>
                </a:solidFill>
                <a:latin typeface="Raleway"/>
                <a:ea typeface="Raleway"/>
                <a:cs typeface="Raleway"/>
                <a:sym typeface="Raleway"/>
              </a:rPr>
              <a:t>Questions?</a:t>
            </a:r>
            <a:endParaRPr b="1" sz="3600">
              <a:solidFill>
                <a:srgbClr val="F04E4C"/>
              </a:solidFill>
              <a:latin typeface="Raleway"/>
              <a:ea typeface="Raleway"/>
              <a:cs typeface="Raleway"/>
              <a:sym typeface="Raleway"/>
            </a:endParaRPr>
          </a:p>
        </p:txBody>
      </p:sp>
      <p:pic>
        <p:nvPicPr>
          <p:cNvPr id="728" name="Google Shape;728;p86"/>
          <p:cNvPicPr preferRelativeResize="0"/>
          <p:nvPr/>
        </p:nvPicPr>
        <p:blipFill>
          <a:blip r:embed="rId3">
            <a:alphaModFix/>
          </a:blip>
          <a:stretch>
            <a:fillRect/>
          </a:stretch>
        </p:blipFill>
        <p:spPr>
          <a:xfrm>
            <a:off x="132500" y="659650"/>
            <a:ext cx="350313"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Word Embeddings</a:t>
            </a:r>
            <a:endParaRPr/>
          </a:p>
        </p:txBody>
      </p:sp>
      <p:sp>
        <p:nvSpPr>
          <p:cNvPr id="269" name="Google Shape;269;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0" name="Google Shape;270;p40"/>
          <p:cNvPicPr preferRelativeResize="0"/>
          <p:nvPr/>
        </p:nvPicPr>
        <p:blipFill rotWithShape="1">
          <a:blip r:embed="rId3">
            <a:alphaModFix/>
          </a:blip>
          <a:srcRect b="6173" l="0" r="0" t="0"/>
          <a:stretch/>
        </p:blipFill>
        <p:spPr>
          <a:xfrm>
            <a:off x="851000" y="865650"/>
            <a:ext cx="7641275" cy="3784749"/>
          </a:xfrm>
          <a:prstGeom prst="rect">
            <a:avLst/>
          </a:prstGeom>
          <a:noFill/>
          <a:ln>
            <a:noFill/>
          </a:ln>
        </p:spPr>
      </p:pic>
      <p:sp>
        <p:nvSpPr>
          <p:cNvPr id="271" name="Google Shape;271;p40"/>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[Peltarion, 2020]</a:t>
            </a:r>
            <a:endParaRPr sz="1200">
              <a:solidFill>
                <a:schemeClr val="dk2"/>
              </a:solidFill>
            </a:endParaRPr>
          </a:p>
        </p:txBody>
      </p:sp>
      <p:pic>
        <p:nvPicPr>
          <p:cNvPr id="272" name="Google Shape;272;p40"/>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Word Embeddings</a:t>
            </a:r>
            <a:endParaRPr/>
          </a:p>
        </p:txBody>
      </p:sp>
      <p:sp>
        <p:nvSpPr>
          <p:cNvPr id="278" name="Google Shape;278;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9" name="Google Shape;279;p41"/>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Problem</a:t>
            </a:r>
            <a:r>
              <a:rPr b="1" lang="en"/>
              <a:t>:</a:t>
            </a:r>
            <a:r>
              <a:rPr lang="en"/>
              <a:t> Word embeddings are </a:t>
            </a:r>
            <a:r>
              <a:rPr b="1" lang="en">
                <a:solidFill>
                  <a:srgbClr val="F04E4C"/>
                </a:solidFill>
              </a:rPr>
              <a:t>context-free</a:t>
            </a:r>
            <a:endParaRPr b="1">
              <a:solidFill>
                <a:srgbClr val="F04E4C"/>
              </a:solidFill>
            </a:endParaRPr>
          </a:p>
        </p:txBody>
      </p:sp>
      <p:pic>
        <p:nvPicPr>
          <p:cNvPr id="280" name="Google Shape;280;p41"/>
          <p:cNvPicPr preferRelativeResize="0"/>
          <p:nvPr/>
        </p:nvPicPr>
        <p:blipFill rotWithShape="1">
          <a:blip r:embed="rId3">
            <a:alphaModFix/>
          </a:blip>
          <a:srcRect b="0" l="906" r="571" t="5571"/>
          <a:stretch/>
        </p:blipFill>
        <p:spPr>
          <a:xfrm>
            <a:off x="421688" y="1684150"/>
            <a:ext cx="8269047" cy="1175550"/>
          </a:xfrm>
          <a:prstGeom prst="rect">
            <a:avLst/>
          </a:prstGeom>
          <a:noFill/>
          <a:ln>
            <a:noFill/>
          </a:ln>
        </p:spPr>
      </p:pic>
      <p:sp>
        <p:nvSpPr>
          <p:cNvPr id="281" name="Google Shape;281;p41"/>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[Peltarion, 2020]</a:t>
            </a:r>
            <a:endParaRPr sz="1200">
              <a:solidFill>
                <a:schemeClr val="dk2"/>
              </a:solidFill>
            </a:endParaRPr>
          </a:p>
        </p:txBody>
      </p:sp>
      <p:pic>
        <p:nvPicPr>
          <p:cNvPr id="282" name="Google Shape;282;p41"/>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2"/>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Word Embeddings</a:t>
            </a:r>
            <a:endParaRPr/>
          </a:p>
        </p:txBody>
      </p:sp>
      <p:sp>
        <p:nvSpPr>
          <p:cNvPr id="288" name="Google Shape;288;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9" name="Google Shape;289;p42"/>
          <p:cNvSpPr txBox="1"/>
          <p:nvPr>
            <p:ph idx="1" type="body"/>
          </p:nvPr>
        </p:nvSpPr>
        <p:spPr>
          <a:xfrm>
            <a:off x="648000" y="967625"/>
            <a:ext cx="7844400" cy="44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Problem</a:t>
            </a:r>
            <a:r>
              <a:rPr b="1" lang="en"/>
              <a:t>:</a:t>
            </a:r>
            <a:r>
              <a:rPr lang="en"/>
              <a:t> Word embeddings are </a:t>
            </a:r>
            <a:r>
              <a:rPr b="1" lang="en">
                <a:solidFill>
                  <a:srgbClr val="F04E4C"/>
                </a:solidFill>
              </a:rPr>
              <a:t>context-free</a:t>
            </a:r>
            <a:endParaRPr b="1">
              <a:solidFill>
                <a:srgbClr val="F04E4C"/>
              </a:solidFill>
            </a:endParaRPr>
          </a:p>
        </p:txBody>
      </p:sp>
      <p:pic>
        <p:nvPicPr>
          <p:cNvPr id="290" name="Google Shape;290;p42"/>
          <p:cNvPicPr preferRelativeResize="0"/>
          <p:nvPr/>
        </p:nvPicPr>
        <p:blipFill rotWithShape="1">
          <a:blip r:embed="rId3">
            <a:alphaModFix/>
          </a:blip>
          <a:srcRect b="0" l="908" r="384" t="5829"/>
          <a:stretch/>
        </p:blipFill>
        <p:spPr>
          <a:xfrm>
            <a:off x="414100" y="1684150"/>
            <a:ext cx="8284223" cy="1147575"/>
          </a:xfrm>
          <a:prstGeom prst="rect">
            <a:avLst/>
          </a:prstGeom>
          <a:noFill/>
          <a:ln>
            <a:noFill/>
          </a:ln>
        </p:spPr>
      </p:pic>
      <p:sp>
        <p:nvSpPr>
          <p:cNvPr id="291" name="Google Shape;291;p42"/>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[Peltarion, 2020]</a:t>
            </a:r>
            <a:endParaRPr sz="1200">
              <a:solidFill>
                <a:schemeClr val="dk2"/>
              </a:solidFill>
            </a:endParaRPr>
          </a:p>
        </p:txBody>
      </p:sp>
      <p:pic>
        <p:nvPicPr>
          <p:cNvPr id="292" name="Google Shape;292;p42"/>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ph type="title"/>
          </p:nvPr>
        </p:nvSpPr>
        <p:spPr>
          <a:xfrm>
            <a:off x="658075" y="209627"/>
            <a:ext cx="7834200" cy="302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Word Embeddings</a:t>
            </a:r>
            <a:endParaRPr/>
          </a:p>
        </p:txBody>
      </p:sp>
      <p:sp>
        <p:nvSpPr>
          <p:cNvPr id="298" name="Google Shape;298;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9" name="Google Shape;299;p43"/>
          <p:cNvSpPr txBox="1"/>
          <p:nvPr>
            <p:ph idx="1" type="body"/>
          </p:nvPr>
        </p:nvSpPr>
        <p:spPr>
          <a:xfrm>
            <a:off x="648000" y="967625"/>
            <a:ext cx="7844400" cy="369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t>Problem: </a:t>
            </a:r>
            <a:r>
              <a:rPr lang="en">
                <a:solidFill>
                  <a:schemeClr val="dk1"/>
                </a:solidFill>
              </a:rPr>
              <a:t>Word embeddings are </a:t>
            </a:r>
            <a:r>
              <a:rPr b="1" lang="en">
                <a:solidFill>
                  <a:srgbClr val="F04E4C"/>
                </a:solidFill>
              </a:rPr>
              <a:t>context-free</a:t>
            </a:r>
            <a:br>
              <a:rPr b="1" lang="en"/>
            </a:br>
            <a:r>
              <a:rPr b="1" lang="en"/>
              <a:t>Solution</a:t>
            </a:r>
            <a:r>
              <a:rPr lang="en"/>
              <a:t>: Create </a:t>
            </a:r>
            <a:r>
              <a:rPr b="1" lang="en">
                <a:solidFill>
                  <a:srgbClr val="F04E4C"/>
                </a:solidFill>
              </a:rPr>
              <a:t>contextualized</a:t>
            </a:r>
            <a:r>
              <a:rPr lang="en"/>
              <a:t> representation</a:t>
            </a:r>
            <a:endParaRPr/>
          </a:p>
        </p:txBody>
      </p:sp>
      <p:pic>
        <p:nvPicPr>
          <p:cNvPr id="300" name="Google Shape;300;p43"/>
          <p:cNvPicPr preferRelativeResize="0"/>
          <p:nvPr/>
        </p:nvPicPr>
        <p:blipFill rotWithShape="1">
          <a:blip r:embed="rId3">
            <a:alphaModFix/>
          </a:blip>
          <a:srcRect b="3672" l="1080" r="668" t="2869"/>
          <a:stretch/>
        </p:blipFill>
        <p:spPr>
          <a:xfrm>
            <a:off x="414100" y="1684150"/>
            <a:ext cx="8322149" cy="2973476"/>
          </a:xfrm>
          <a:prstGeom prst="rect">
            <a:avLst/>
          </a:prstGeom>
          <a:noFill/>
          <a:ln>
            <a:noFill/>
          </a:ln>
        </p:spPr>
      </p:pic>
      <p:sp>
        <p:nvSpPr>
          <p:cNvPr id="301" name="Google Shape;301;p43"/>
          <p:cNvSpPr txBox="1"/>
          <p:nvPr>
            <p:ph idx="1" type="body"/>
          </p:nvPr>
        </p:nvSpPr>
        <p:spPr>
          <a:xfrm>
            <a:off x="68300" y="4894925"/>
            <a:ext cx="1869300" cy="209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2"/>
                </a:solidFill>
              </a:rPr>
              <a:t>[Peltarion, 2020]</a:t>
            </a:r>
            <a:endParaRPr sz="1200">
              <a:solidFill>
                <a:schemeClr val="dk2"/>
              </a:solidFill>
            </a:endParaRPr>
          </a:p>
        </p:txBody>
      </p:sp>
      <p:pic>
        <p:nvPicPr>
          <p:cNvPr id="302" name="Google Shape;302;p43"/>
          <p:cNvPicPr preferRelativeResize="0"/>
          <p:nvPr/>
        </p:nvPicPr>
        <p:blipFill>
          <a:blip r:embed="rId4">
            <a:alphaModFix/>
          </a:blip>
          <a:stretch>
            <a:fillRect/>
          </a:stretch>
        </p:blipFill>
        <p:spPr>
          <a:xfrm>
            <a:off x="132500" y="659650"/>
            <a:ext cx="350313" cy="393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ltarion_anders_190612">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